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7274851-8D23-44CC-9654-2E33CB473805}">
  <a:tblStyle styleId="{57274851-8D23-44CC-9654-2E33CB473805}"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a:tcStyle>
        <a:fill>
          <a:solidFill>
            <a:srgbClr val="CFD7E7"/>
          </a:solidFill>
        </a:fill>
      </a:tcStyle>
    </a:band1H>
    <a:band2H>
      <a:tcTxStyle/>
    </a:band2H>
    <a:band1V>
      <a:tcTxStyle/>
      <a:tcStyle>
        <a:fill>
          <a:solidFill>
            <a:srgbClr val="CFD7E7"/>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BF1D127E-7B41-4F9E-B72C-CDCB4BDB3888}" styleName="Table_1">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4E8E8"/>
          </a:solidFill>
        </a:fill>
      </a:tcStyle>
    </a:wholeTbl>
    <a:band1H>
      <a:tcTxStyle/>
      <a:tcStyle>
        <a:fill>
          <a:solidFill>
            <a:srgbClr val="E8CFCF"/>
          </a:solidFill>
        </a:fill>
      </a:tcStyle>
    </a:band1H>
    <a:band2H>
      <a:tcTxStyle/>
    </a:band2H>
    <a:band1V>
      <a:tcTxStyle/>
      <a:tcStyle>
        <a:fill>
          <a:solidFill>
            <a:srgbClr val="E8CFCF"/>
          </a:solidFill>
        </a:fill>
      </a:tcStyle>
    </a:band1V>
    <a:band2V>
      <a:tcTxStyle/>
    </a:band2V>
    <a:lastCol>
      <a:tcTxStyle b="on" i="off">
        <a:font>
          <a:latin typeface="Calibri"/>
          <a:ea typeface="Calibri"/>
          <a:cs typeface="Calibri"/>
        </a:font>
        <a:schemeClr val="lt1"/>
      </a:tcTxStyle>
      <a:tcStyle>
        <a:fill>
          <a:solidFill>
            <a:schemeClr val="accent2"/>
          </a:solidFill>
        </a:fill>
      </a:tcStyle>
    </a:lastCol>
    <a:firstCol>
      <a:tcTxStyle b="on" i="off">
        <a:font>
          <a:latin typeface="Calibri"/>
          <a:ea typeface="Calibri"/>
          <a:cs typeface="Calibri"/>
        </a:font>
        <a:schemeClr val="lt1"/>
      </a:tcTxStyle>
      <a:tcStyle>
        <a:fill>
          <a:solidFill>
            <a:schemeClr val="accent2"/>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2"/>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2"/>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5.png>
</file>

<file path=ppt/media/image36.png>
</file>

<file path=ppt/media/image37.png>
</file>

<file path=ppt/media/image38.png>
</file>

<file path=ppt/media/image39.png>
</file>

<file path=ppt/media/image4.png>
</file>

<file path=ppt/media/image41.png>
</file>

<file path=ppt/media/image42.png>
</file>

<file path=ppt/media/image43.png>
</file>

<file path=ppt/media/image44.png>
</file>

<file path=ppt/media/image45.png>
</file>

<file path=ppt/media/image48.png>
</file>

<file path=ppt/media/image49.png>
</file>

<file path=ppt/media/image5.png>
</file>

<file path=ppt/media/image51.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3.png>
</file>

<file path=ppt/media/image74.png>
</file>

<file path=ppt/media/image7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5" name="Google Shape;195;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6" name="Google Shape;226;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 name="Google Shape;257;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2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 name="Google Shape;281;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2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5" name="Google Shape;305;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5" name="Google Shape;335;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 name="Google Shape;351;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8" name="Google Shape;358;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3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0" name="Google Shape;370;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3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1" name="Google Shape;381;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7" name="Google Shape;397;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p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3" name="Google Shape;413;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0" name="Google Shape;420;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4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3" name="Google Shape;433;p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0" name="Google Shape;450;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p4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6" name="Google Shape;466;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p4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3" name="Google Shape;473;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p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3" name="Google Shape;493;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p4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9" name="Google Shape;499;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4" name="Google Shape;504;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p4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1" name="Google Shape;511;p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p4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8" name="Google Shape;518;p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p5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6" name="Google Shape;526;p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p5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2" name="Google Shape;532;p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p5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8" name="Google Shape;538;p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p5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4" name="Google Shape;544;p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p5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0" name="Google Shape;550;p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p5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6" name="Google Shape;556;p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p5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2" name="Google Shape;562;p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p5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7" name="Google Shape;567;p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p5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2" name="Google Shape;572;p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p5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7" name="Google Shape;577;p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p6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2" name="Google Shape;582;p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p6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7" name="Google Shape;587;p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p6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2" name="Google Shape;592;p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0" name="Google Shape;130;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 name="Google Shape;137;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21" name="Shape 21"/>
        <p:cNvGrpSpPr/>
        <p:nvPr/>
      </p:nvGrpSpPr>
      <p:grpSpPr>
        <a:xfrm>
          <a:off x="0" y="0"/>
          <a:ext cx="0" cy="0"/>
          <a:chOff x="0" y="0"/>
          <a:chExt cx="0" cy="0"/>
        </a:xfrm>
      </p:grpSpPr>
      <p:sp>
        <p:nvSpPr>
          <p:cNvPr id="22" name="Google Shape;22;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8" name="Google Shape;28;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4" name="Google Shape;34;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0" name="Google Shape;40;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1" name="Google Shape;41;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7" name="Google Shape;47;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8" name="Google Shape;48;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ólo el título"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1792288" y="612775"/>
            <a:ext cx="5486400" cy="4114800"/>
          </a:xfrm>
          <a:prstGeom prst="rect">
            <a:avLst/>
          </a:prstGeom>
          <a:noFill/>
          <a:ln>
            <a:noFill/>
          </a:ln>
        </p:spPr>
      </p:sp>
      <p:sp>
        <p:nvSpPr>
          <p:cNvPr id="68" name="Google Shape;68;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11.xml"/><Relationship Id="rId5" Type="http://schemas.openxmlformats.org/officeDocument/2006/relationships/slide" Target="/ppt/slides/slide28.xml"/><Relationship Id="rId6" Type="http://schemas.openxmlformats.org/officeDocument/2006/relationships/slide" Target="/ppt/slides/slide4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8.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8.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5.png"/><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5.png"/><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5.png"/><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5.png"/><Relationship Id="rId4" Type="http://schemas.openxmlformats.org/officeDocument/2006/relationships/image" Target="../media/image4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9.png"/><Relationship Id="rId4" Type="http://schemas.openxmlformats.org/officeDocument/2006/relationships/image" Target="../media/image41.png"/><Relationship Id="rId5" Type="http://schemas.openxmlformats.org/officeDocument/2006/relationships/image" Target="../media/image4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9.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3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32.png"/><Relationship Id="rId6" Type="http://schemas.openxmlformats.org/officeDocument/2006/relationships/image" Target="../media/image31.png"/><Relationship Id="rId7" Type="http://schemas.openxmlformats.org/officeDocument/2006/relationships/image" Target="../media/image28.png"/><Relationship Id="rId8" Type="http://schemas.openxmlformats.org/officeDocument/2006/relationships/image" Target="../media/image4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6.png"/><Relationship Id="rId4" Type="http://schemas.openxmlformats.org/officeDocument/2006/relationships/image" Target="../media/image27.png"/><Relationship Id="rId5" Type="http://schemas.openxmlformats.org/officeDocument/2006/relationships/image" Target="../media/image39.png"/><Relationship Id="rId6" Type="http://schemas.openxmlformats.org/officeDocument/2006/relationships/image" Target="../media/image38.png"/><Relationship Id="rId7" Type="http://schemas.openxmlformats.org/officeDocument/2006/relationships/image" Target="../media/image35.png"/><Relationship Id="rId8" Type="http://schemas.openxmlformats.org/officeDocument/2006/relationships/image" Target="../media/image3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5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7.png"/><Relationship Id="rId4" Type="http://schemas.openxmlformats.org/officeDocument/2006/relationships/image" Target="../media/image54.png"/><Relationship Id="rId5" Type="http://schemas.openxmlformats.org/officeDocument/2006/relationships/image" Target="../media/image42.png"/><Relationship Id="rId6" Type="http://schemas.openxmlformats.org/officeDocument/2006/relationships/image" Target="../media/image4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60.png"/><Relationship Id="rId4" Type="http://schemas.openxmlformats.org/officeDocument/2006/relationships/image" Target="../media/image27.png"/><Relationship Id="rId5" Type="http://schemas.openxmlformats.org/officeDocument/2006/relationships/image" Target="../media/image32.png"/><Relationship Id="rId6" Type="http://schemas.openxmlformats.org/officeDocument/2006/relationships/image" Target="../media/image31.png"/><Relationship Id="rId7" Type="http://schemas.openxmlformats.org/officeDocument/2006/relationships/image" Target="../media/image58.png"/><Relationship Id="rId8" Type="http://schemas.openxmlformats.org/officeDocument/2006/relationships/image" Target="../media/image4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56.png"/><Relationship Id="rId4" Type="http://schemas.openxmlformats.org/officeDocument/2006/relationships/image" Target="../media/image27.png"/><Relationship Id="rId5" Type="http://schemas.openxmlformats.org/officeDocument/2006/relationships/image" Target="../media/image32.png"/><Relationship Id="rId6" Type="http://schemas.openxmlformats.org/officeDocument/2006/relationships/image" Target="../media/image31.png"/><Relationship Id="rId7" Type="http://schemas.openxmlformats.org/officeDocument/2006/relationships/image" Target="../media/image28.png"/><Relationship Id="rId8" Type="http://schemas.openxmlformats.org/officeDocument/2006/relationships/image" Target="../media/image4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5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59.png"/><Relationship Id="rId4" Type="http://schemas.openxmlformats.org/officeDocument/2006/relationships/image" Target="../media/image55.png"/><Relationship Id="rId10" Type="http://schemas.openxmlformats.org/officeDocument/2006/relationships/image" Target="../media/image33.png"/><Relationship Id="rId9" Type="http://schemas.openxmlformats.org/officeDocument/2006/relationships/image" Target="../media/image67.png"/><Relationship Id="rId5" Type="http://schemas.openxmlformats.org/officeDocument/2006/relationships/image" Target="../media/image64.png"/><Relationship Id="rId6" Type="http://schemas.openxmlformats.org/officeDocument/2006/relationships/image" Target="../media/image57.png"/><Relationship Id="rId7" Type="http://schemas.openxmlformats.org/officeDocument/2006/relationships/image" Target="../media/image61.png"/><Relationship Id="rId8" Type="http://schemas.openxmlformats.org/officeDocument/2006/relationships/image" Target="../media/image4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6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6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6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6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6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6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6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6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69.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69.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72.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7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7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68.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7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74.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66.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7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3"/>
          <p:cNvSpPr txBox="1"/>
          <p:nvPr/>
        </p:nvSpPr>
        <p:spPr>
          <a:xfrm>
            <a:off x="5292080" y="476672"/>
            <a:ext cx="3528392"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s-ES" sz="1800" u="none" cap="none" strike="noStrike">
                <a:solidFill>
                  <a:srgbClr val="BFBFBF"/>
                </a:solidFill>
                <a:latin typeface="Arial"/>
                <a:ea typeface="Arial"/>
                <a:cs typeface="Arial"/>
                <a:sym typeface="Arial"/>
              </a:rPr>
              <a:t>TECNOLOGÍA INDUSTRIAL II</a:t>
            </a:r>
            <a:endParaRPr b="0" i="0" sz="1800" u="none" cap="none" strike="noStrike">
              <a:solidFill>
                <a:srgbClr val="BFBFBF"/>
              </a:solidFill>
              <a:latin typeface="Arial"/>
              <a:ea typeface="Arial"/>
              <a:cs typeface="Arial"/>
              <a:sym typeface="Arial"/>
            </a:endParaRPr>
          </a:p>
        </p:txBody>
      </p:sp>
      <p:sp>
        <p:nvSpPr>
          <p:cNvPr id="89" name="Google Shape;89;p13"/>
          <p:cNvSpPr txBox="1"/>
          <p:nvPr/>
        </p:nvSpPr>
        <p:spPr>
          <a:xfrm>
            <a:off x="2195736" y="3359894"/>
            <a:ext cx="4824536" cy="10772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s-ES" sz="3200" u="none" cap="none" strike="noStrike">
                <a:solidFill>
                  <a:schemeClr val="dk1"/>
                </a:solidFill>
                <a:latin typeface="Arial"/>
                <a:ea typeface="Arial"/>
                <a:cs typeface="Arial"/>
                <a:sym typeface="Arial"/>
              </a:rPr>
              <a:t>DIAGRAMAS DE EQUILIBRIO</a:t>
            </a:r>
            <a:endParaRPr b="0" i="0" sz="3200" u="none" cap="none" strike="noStrike">
              <a:solidFill>
                <a:schemeClr val="dk1"/>
              </a:solidFill>
              <a:latin typeface="Arial"/>
              <a:ea typeface="Arial"/>
              <a:cs typeface="Arial"/>
              <a:sym typeface="Arial"/>
            </a:endParaRPr>
          </a:p>
        </p:txBody>
      </p:sp>
      <p:sp>
        <p:nvSpPr>
          <p:cNvPr id="90" name="Google Shape;90;p13"/>
          <p:cNvSpPr txBox="1"/>
          <p:nvPr/>
        </p:nvSpPr>
        <p:spPr>
          <a:xfrm>
            <a:off x="1763688" y="1484784"/>
            <a:ext cx="5616624"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s-ES" sz="3200" u="none" cap="none" strike="noStrike">
                <a:solidFill>
                  <a:srgbClr val="7F7F7F"/>
                </a:solidFill>
                <a:latin typeface="Arial"/>
                <a:ea typeface="Arial"/>
                <a:cs typeface="Arial"/>
                <a:sym typeface="Arial"/>
              </a:rPr>
              <a:t>BLOQUE I: MATERIALES</a:t>
            </a:r>
            <a:endParaRPr b="0" i="0" sz="3200" u="none" cap="none" strike="noStrike">
              <a:solidFill>
                <a:srgbClr val="7F7F7F"/>
              </a:solidFill>
              <a:latin typeface="Arial"/>
              <a:ea typeface="Arial"/>
              <a:cs typeface="Arial"/>
              <a:sym typeface="Arial"/>
            </a:endParaRPr>
          </a:p>
        </p:txBody>
      </p:sp>
      <p:sp>
        <p:nvSpPr>
          <p:cNvPr id="91" name="Google Shape;91;p13"/>
          <p:cNvSpPr txBox="1"/>
          <p:nvPr/>
        </p:nvSpPr>
        <p:spPr>
          <a:xfrm>
            <a:off x="2195736" y="2711822"/>
            <a:ext cx="4824536"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s-ES" sz="3200" u="none" cap="none" strike="noStrike">
                <a:solidFill>
                  <a:schemeClr val="dk1"/>
                </a:solidFill>
                <a:latin typeface="Arial"/>
                <a:ea typeface="Arial"/>
                <a:cs typeface="Arial"/>
                <a:sym typeface="Arial"/>
              </a:rPr>
              <a:t>TEMA 3:</a:t>
            </a:r>
            <a:endParaRPr b="0" i="0" sz="3200" u="none" cap="none" strike="noStrike">
              <a:solidFill>
                <a:schemeClr val="dk1"/>
              </a:solidFill>
              <a:latin typeface="Arial"/>
              <a:ea typeface="Arial"/>
              <a:cs typeface="Arial"/>
              <a:sym typeface="Arial"/>
            </a:endParaRPr>
          </a:p>
        </p:txBody>
      </p:sp>
      <p:sp>
        <p:nvSpPr>
          <p:cNvPr id="92" name="Google Shape;92;p13"/>
          <p:cNvSpPr txBox="1"/>
          <p:nvPr/>
        </p:nvSpPr>
        <p:spPr>
          <a:xfrm>
            <a:off x="5292080" y="5939988"/>
            <a:ext cx="3528392"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s-ES" sz="1800" u="none" cap="none" strike="noStrike">
                <a:solidFill>
                  <a:srgbClr val="BFBFBF"/>
                </a:solidFill>
                <a:latin typeface="Arial"/>
                <a:ea typeface="Arial"/>
                <a:cs typeface="Arial"/>
                <a:sym typeface="Arial"/>
              </a:rPr>
              <a:t>Daniel Gallardo García</a:t>
            </a:r>
            <a:endParaRPr b="0" i="0" sz="1800" u="none" cap="none" strike="noStrike">
              <a:solidFill>
                <a:srgbClr val="BFBFB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2"/>
          <p:cNvSpPr txBox="1"/>
          <p:nvPr/>
        </p:nvSpPr>
        <p:spPr>
          <a:xfrm>
            <a:off x="683568" y="764704"/>
            <a:ext cx="7992888"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2400">
                <a:solidFill>
                  <a:schemeClr val="dk1"/>
                </a:solidFill>
                <a:latin typeface="Calibri"/>
                <a:ea typeface="Calibri"/>
                <a:cs typeface="Calibri"/>
                <a:sym typeface="Calibri"/>
              </a:rPr>
              <a:t>Soluciones sólidas de inserción</a:t>
            </a:r>
            <a:r>
              <a:rPr lang="es-ES" sz="2400">
                <a:solidFill>
                  <a:schemeClr val="dk1"/>
                </a:solidFill>
                <a:latin typeface="Calibri"/>
                <a:ea typeface="Calibri"/>
                <a:cs typeface="Calibri"/>
                <a:sym typeface="Calibri"/>
              </a:rPr>
              <a:t>: se forman cuando los átomos del soluto son mucho más pequeños, pudiendo alojarse en los intersticios de la red del metal base sin generar distorsión.</a:t>
            </a:r>
            <a:endParaRPr/>
          </a:p>
          <a:p>
            <a:pPr indent="0" lvl="0" marL="0" marR="0" rtl="0" algn="just">
              <a:spcBef>
                <a:spcPts val="0"/>
              </a:spcBef>
              <a:spcAft>
                <a:spcPts val="0"/>
              </a:spcAft>
              <a:buNone/>
            </a:pPr>
            <a:r>
              <a:rPr lang="es-ES" sz="2400">
                <a:solidFill>
                  <a:schemeClr val="dk1"/>
                </a:solidFill>
                <a:latin typeface="Calibri"/>
                <a:ea typeface="Calibri"/>
                <a:cs typeface="Calibri"/>
                <a:sym typeface="Calibri"/>
              </a:rPr>
              <a:t>Normalmente se trata de no metales de pequeño radio atómico (H, C, B y N).</a:t>
            </a:r>
            <a:endParaRPr/>
          </a:p>
        </p:txBody>
      </p:sp>
      <p:pic>
        <p:nvPicPr>
          <p:cNvPr id="151" name="Google Shape;151;p22"/>
          <p:cNvPicPr preferRelativeResize="0"/>
          <p:nvPr/>
        </p:nvPicPr>
        <p:blipFill rotWithShape="1">
          <a:blip r:embed="rId3">
            <a:alphaModFix/>
          </a:blip>
          <a:srcRect b="0" l="0" r="0" t="0"/>
          <a:stretch/>
        </p:blipFill>
        <p:spPr>
          <a:xfrm>
            <a:off x="3131840" y="2636912"/>
            <a:ext cx="4768274" cy="320322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50"/>
                                        </p:tgtEl>
                                        <p:attrNameLst>
                                          <p:attrName>style.visibility</p:attrName>
                                        </p:attrNameLst>
                                      </p:cBhvr>
                                      <p:to>
                                        <p:strVal val="visible"/>
                                      </p:to>
                                    </p:set>
                                    <p:animEffect filter="fade" transition="in">
                                      <p:cBhvr>
                                        <p:cTn dur="1000"/>
                                        <p:tgtEl>
                                          <p:spTgt spid="1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nvSpPr>
        <p:spPr>
          <a:xfrm>
            <a:off x="755576" y="980728"/>
            <a:ext cx="7416824"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800">
                <a:solidFill>
                  <a:schemeClr val="dk1"/>
                </a:solidFill>
                <a:latin typeface="Arial"/>
                <a:ea typeface="Arial"/>
                <a:cs typeface="Arial"/>
                <a:sym typeface="Arial"/>
              </a:rPr>
              <a:t>2. DIAGRAMAS DE EQUILIBRIO</a:t>
            </a:r>
            <a:endParaRPr sz="2800">
              <a:solidFill>
                <a:schemeClr val="dk1"/>
              </a:solidFill>
              <a:latin typeface="Arial"/>
              <a:ea typeface="Arial"/>
              <a:cs typeface="Arial"/>
              <a:sym typeface="Arial"/>
            </a:endParaRPr>
          </a:p>
        </p:txBody>
      </p:sp>
      <p:pic>
        <p:nvPicPr>
          <p:cNvPr id="157" name="Google Shape;157;p23"/>
          <p:cNvPicPr preferRelativeResize="0"/>
          <p:nvPr/>
        </p:nvPicPr>
        <p:blipFill rotWithShape="1">
          <a:blip r:embed="rId3">
            <a:alphaModFix/>
          </a:blip>
          <a:srcRect b="0" l="0" r="0" t="0"/>
          <a:stretch/>
        </p:blipFill>
        <p:spPr>
          <a:xfrm>
            <a:off x="4463988" y="1554284"/>
            <a:ext cx="3416733" cy="479831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nvSpPr>
        <p:spPr>
          <a:xfrm>
            <a:off x="683568" y="476672"/>
            <a:ext cx="7992888"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3200">
                <a:solidFill>
                  <a:schemeClr val="dk1"/>
                </a:solidFill>
                <a:latin typeface="Calibri"/>
                <a:ea typeface="Calibri"/>
                <a:cs typeface="Calibri"/>
                <a:sym typeface="Calibri"/>
              </a:rPr>
              <a:t>2.1. SISTEMAS MATERIALES</a:t>
            </a:r>
            <a:endParaRPr/>
          </a:p>
        </p:txBody>
      </p:sp>
      <p:sp>
        <p:nvSpPr>
          <p:cNvPr id="163" name="Google Shape;163;p24"/>
          <p:cNvSpPr txBox="1"/>
          <p:nvPr/>
        </p:nvSpPr>
        <p:spPr>
          <a:xfrm>
            <a:off x="683568" y="1196752"/>
            <a:ext cx="8136904" cy="4893647"/>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400">
                <a:solidFill>
                  <a:schemeClr val="dk1"/>
                </a:solidFill>
                <a:latin typeface="Calibri"/>
                <a:ea typeface="Calibri"/>
                <a:cs typeface="Calibri"/>
                <a:sym typeface="Calibri"/>
              </a:rPr>
              <a:t>Se denomina </a:t>
            </a:r>
            <a:r>
              <a:rPr b="1" lang="es-ES" sz="2400">
                <a:solidFill>
                  <a:schemeClr val="dk1"/>
                </a:solidFill>
                <a:latin typeface="Calibri"/>
                <a:ea typeface="Calibri"/>
                <a:cs typeface="Calibri"/>
                <a:sym typeface="Calibri"/>
              </a:rPr>
              <a:t>sistema material</a:t>
            </a:r>
            <a:r>
              <a:rPr lang="es-ES" sz="2400">
                <a:solidFill>
                  <a:schemeClr val="dk1"/>
                </a:solidFill>
                <a:latin typeface="Calibri"/>
                <a:ea typeface="Calibri"/>
                <a:cs typeface="Calibri"/>
                <a:sym typeface="Calibri"/>
              </a:rPr>
              <a:t>, o simplemente sistema, a toda sustancia, compuesto o conjunto de sustancias que pueden sufrir transformaciones físico-químicas.</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Los factores clave a considerar en la transformación son:</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La </a:t>
            </a:r>
            <a:r>
              <a:rPr b="1" lang="es-ES" sz="2400">
                <a:solidFill>
                  <a:schemeClr val="dk1"/>
                </a:solidFill>
                <a:latin typeface="Calibri"/>
                <a:ea typeface="Calibri"/>
                <a:cs typeface="Calibri"/>
                <a:sym typeface="Calibri"/>
              </a:rPr>
              <a:t>temperatura</a:t>
            </a:r>
            <a:r>
              <a:rPr lang="es-ES" sz="2400">
                <a:solidFill>
                  <a:schemeClr val="dk1"/>
                </a:solidFill>
                <a:latin typeface="Calibri"/>
                <a:ea typeface="Calibri"/>
                <a:cs typeface="Calibri"/>
                <a:sym typeface="Calibri"/>
              </a:rPr>
              <a:t>.</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La </a:t>
            </a:r>
            <a:r>
              <a:rPr b="1" lang="es-ES" sz="2400">
                <a:solidFill>
                  <a:schemeClr val="dk1"/>
                </a:solidFill>
                <a:latin typeface="Calibri"/>
                <a:ea typeface="Calibri"/>
                <a:cs typeface="Calibri"/>
                <a:sym typeface="Calibri"/>
              </a:rPr>
              <a:t>presión</a:t>
            </a:r>
            <a:r>
              <a:rPr lang="es-ES" sz="2400">
                <a:solidFill>
                  <a:schemeClr val="dk1"/>
                </a:solidFill>
                <a:latin typeface="Calibri"/>
                <a:ea typeface="Calibri"/>
                <a:cs typeface="Calibri"/>
                <a:sym typeface="Calibri"/>
              </a:rPr>
              <a:t>.</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La </a:t>
            </a:r>
            <a:r>
              <a:rPr b="1" lang="es-ES" sz="2400">
                <a:solidFill>
                  <a:schemeClr val="dk1"/>
                </a:solidFill>
                <a:latin typeface="Calibri"/>
                <a:ea typeface="Calibri"/>
                <a:cs typeface="Calibri"/>
                <a:sym typeface="Calibri"/>
              </a:rPr>
              <a:t>concentración</a:t>
            </a:r>
            <a:r>
              <a:rPr lang="es-ES" sz="2400">
                <a:solidFill>
                  <a:schemeClr val="dk1"/>
                </a:solidFill>
                <a:latin typeface="Calibri"/>
                <a:ea typeface="Calibri"/>
                <a:cs typeface="Calibri"/>
                <a:sym typeface="Calibri"/>
              </a:rPr>
              <a:t> de las sustancias que componen al sistema.</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just">
              <a:spcBef>
                <a:spcPts val="0"/>
              </a:spcBef>
              <a:spcAft>
                <a:spcPts val="0"/>
              </a:spcAft>
              <a:buNone/>
            </a:pPr>
            <a:r>
              <a:rPr lang="es-ES" sz="2400">
                <a:solidFill>
                  <a:schemeClr val="dk1"/>
                </a:solidFill>
                <a:latin typeface="Calibri"/>
                <a:ea typeface="Calibri"/>
                <a:cs typeface="Calibri"/>
                <a:sym typeface="Calibri"/>
              </a:rPr>
              <a:t>Como la fusión de metales se realiza a presión atmosférica (el crisol está destapado), cuyas variaciones se pueden despreciar, se admite como constante, con lo que solo debemos tener presenta las variables: </a:t>
            </a:r>
            <a:r>
              <a:rPr b="1" lang="es-ES" sz="2400">
                <a:solidFill>
                  <a:schemeClr val="dk1"/>
                </a:solidFill>
                <a:latin typeface="Calibri"/>
                <a:ea typeface="Calibri"/>
                <a:cs typeface="Calibri"/>
                <a:sym typeface="Calibri"/>
              </a:rPr>
              <a:t>temperatura</a:t>
            </a:r>
            <a:r>
              <a:rPr lang="es-ES" sz="2400">
                <a:solidFill>
                  <a:schemeClr val="dk1"/>
                </a:solidFill>
                <a:latin typeface="Calibri"/>
                <a:ea typeface="Calibri"/>
                <a:cs typeface="Calibri"/>
                <a:sym typeface="Calibri"/>
              </a:rPr>
              <a:t> y </a:t>
            </a:r>
            <a:r>
              <a:rPr b="1" lang="es-ES" sz="2400">
                <a:solidFill>
                  <a:schemeClr val="dk1"/>
                </a:solidFill>
                <a:latin typeface="Calibri"/>
                <a:ea typeface="Calibri"/>
                <a:cs typeface="Calibri"/>
                <a:sym typeface="Calibri"/>
              </a:rPr>
              <a:t>concentración</a:t>
            </a:r>
            <a:r>
              <a:rPr lang="es-ES"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5"/>
          <p:cNvSpPr txBox="1"/>
          <p:nvPr/>
        </p:nvSpPr>
        <p:spPr>
          <a:xfrm>
            <a:off x="683568" y="451693"/>
            <a:ext cx="8136904" cy="60016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Se denomina </a:t>
            </a:r>
            <a:r>
              <a:rPr b="1" lang="es-ES" sz="2400">
                <a:solidFill>
                  <a:schemeClr val="dk1"/>
                </a:solidFill>
                <a:latin typeface="Calibri"/>
                <a:ea typeface="Calibri"/>
                <a:cs typeface="Calibri"/>
                <a:sym typeface="Calibri"/>
              </a:rPr>
              <a:t>fase</a:t>
            </a:r>
            <a:r>
              <a:rPr lang="es-ES" sz="2400">
                <a:solidFill>
                  <a:schemeClr val="dk1"/>
                </a:solidFill>
                <a:latin typeface="Calibri"/>
                <a:ea typeface="Calibri"/>
                <a:cs typeface="Calibri"/>
                <a:sym typeface="Calibri"/>
              </a:rPr>
              <a:t> de un sistema a cada </a:t>
            </a:r>
            <a:r>
              <a:rPr b="1" lang="es-ES" sz="2400">
                <a:solidFill>
                  <a:schemeClr val="dk1"/>
                </a:solidFill>
                <a:latin typeface="Calibri"/>
                <a:ea typeface="Calibri"/>
                <a:cs typeface="Calibri"/>
                <a:sym typeface="Calibri"/>
              </a:rPr>
              <a:t>porción homogénea </a:t>
            </a:r>
            <a:r>
              <a:rPr lang="es-ES" sz="2400">
                <a:solidFill>
                  <a:schemeClr val="dk1"/>
                </a:solidFill>
                <a:latin typeface="Calibri"/>
                <a:ea typeface="Calibri"/>
                <a:cs typeface="Calibri"/>
                <a:sym typeface="Calibri"/>
              </a:rPr>
              <a:t>de un sistema que tiene características físicas y químicas uniformes. Todo material puro es de una fase, al igual que cualquier disolución sólida, líquida o gaseosa.</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Ejemplos:</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El sistema </a:t>
            </a:r>
            <a:r>
              <a:rPr lang="es-ES" sz="2400" u="sng">
                <a:solidFill>
                  <a:schemeClr val="dk1"/>
                </a:solidFill>
                <a:latin typeface="Calibri"/>
                <a:ea typeface="Calibri"/>
                <a:cs typeface="Calibri"/>
                <a:sym typeface="Calibri"/>
              </a:rPr>
              <a:t>agua</a:t>
            </a:r>
            <a:r>
              <a:rPr lang="es-ES" sz="2400">
                <a:solidFill>
                  <a:schemeClr val="dk1"/>
                </a:solidFill>
                <a:latin typeface="Calibri"/>
                <a:ea typeface="Calibri"/>
                <a:cs typeface="Calibri"/>
                <a:sym typeface="Calibri"/>
              </a:rPr>
              <a:t> tiene 3 fases: sólido (hielo), líquida y gaseosa (vapor de agua).</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El sistema </a:t>
            </a:r>
            <a:r>
              <a:rPr lang="es-ES" sz="2400" u="sng">
                <a:solidFill>
                  <a:schemeClr val="dk1"/>
                </a:solidFill>
                <a:latin typeface="Calibri"/>
                <a:ea typeface="Calibri"/>
                <a:cs typeface="Calibri"/>
                <a:sym typeface="Calibri"/>
              </a:rPr>
              <a:t>agua salada</a:t>
            </a:r>
            <a:r>
              <a:rPr lang="es-ES" sz="2400">
                <a:solidFill>
                  <a:schemeClr val="dk1"/>
                </a:solidFill>
                <a:latin typeface="Calibri"/>
                <a:ea typeface="Calibri"/>
                <a:cs typeface="Calibri"/>
                <a:sym typeface="Calibri"/>
              </a:rPr>
              <a:t> tiene 2 fases: sólido (hielo “salado”) y líquida (agua salada), pero no tiene fase gaseosa.</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El sistema </a:t>
            </a:r>
            <a:r>
              <a:rPr lang="es-ES" sz="2400" u="sng">
                <a:solidFill>
                  <a:schemeClr val="dk1"/>
                </a:solidFill>
                <a:latin typeface="Calibri"/>
                <a:ea typeface="Calibri"/>
                <a:cs typeface="Calibri"/>
                <a:sym typeface="Calibri"/>
              </a:rPr>
              <a:t>hierro puro</a:t>
            </a:r>
            <a:r>
              <a:rPr lang="es-ES" sz="2400">
                <a:solidFill>
                  <a:schemeClr val="dk1"/>
                </a:solidFill>
                <a:latin typeface="Calibri"/>
                <a:ea typeface="Calibri"/>
                <a:cs typeface="Calibri"/>
                <a:sym typeface="Calibri"/>
              </a:rPr>
              <a:t> tiene 5 fases: 3 fases sólidas (hierro alfa, hierro gamma y hierro delta), líquida y gaseosa.</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26"/>
          <p:cNvPicPr preferRelativeResize="0"/>
          <p:nvPr/>
        </p:nvPicPr>
        <p:blipFill rotWithShape="1">
          <a:blip r:embed="rId3">
            <a:alphaModFix/>
          </a:blip>
          <a:srcRect b="0" l="0" r="0" t="0"/>
          <a:stretch/>
        </p:blipFill>
        <p:spPr>
          <a:xfrm>
            <a:off x="1043608" y="1066453"/>
            <a:ext cx="6624736" cy="5573190"/>
          </a:xfrm>
          <a:prstGeom prst="rect">
            <a:avLst/>
          </a:prstGeom>
          <a:noFill/>
          <a:ln>
            <a:noFill/>
          </a:ln>
        </p:spPr>
      </p:pic>
      <p:sp>
        <p:nvSpPr>
          <p:cNvPr id="174" name="Google Shape;174;p26"/>
          <p:cNvSpPr txBox="1"/>
          <p:nvPr/>
        </p:nvSpPr>
        <p:spPr>
          <a:xfrm>
            <a:off x="683568" y="404664"/>
            <a:ext cx="813690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Diagrama de fases del agua:</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27"/>
          <p:cNvPicPr preferRelativeResize="0"/>
          <p:nvPr/>
        </p:nvPicPr>
        <p:blipFill rotWithShape="1">
          <a:blip r:embed="rId3">
            <a:alphaModFix/>
          </a:blip>
          <a:srcRect b="0" l="0" r="0" t="0"/>
          <a:stretch/>
        </p:blipFill>
        <p:spPr>
          <a:xfrm>
            <a:off x="1475656" y="1973214"/>
            <a:ext cx="6120680" cy="4353018"/>
          </a:xfrm>
          <a:prstGeom prst="rect">
            <a:avLst/>
          </a:prstGeom>
          <a:noFill/>
          <a:ln>
            <a:noFill/>
          </a:ln>
        </p:spPr>
      </p:pic>
      <p:sp>
        <p:nvSpPr>
          <p:cNvPr id="180" name="Google Shape;180;p27"/>
          <p:cNvSpPr txBox="1"/>
          <p:nvPr/>
        </p:nvSpPr>
        <p:spPr>
          <a:xfrm>
            <a:off x="683568" y="404664"/>
            <a:ext cx="813690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Diagrama de fases del hierro puro:</a:t>
            </a:r>
            <a:endParaRPr sz="2400">
              <a:solidFill>
                <a:schemeClr val="dk1"/>
              </a:solidFill>
              <a:latin typeface="Calibri"/>
              <a:ea typeface="Calibri"/>
              <a:cs typeface="Calibri"/>
              <a:sym typeface="Calibri"/>
            </a:endParaRPr>
          </a:p>
        </p:txBody>
      </p:sp>
      <p:cxnSp>
        <p:nvCxnSpPr>
          <p:cNvPr id="181" name="Google Shape;181;p27"/>
          <p:cNvCxnSpPr/>
          <p:nvPr/>
        </p:nvCxnSpPr>
        <p:spPr>
          <a:xfrm>
            <a:off x="4355976" y="3933056"/>
            <a:ext cx="2232248" cy="0"/>
          </a:xfrm>
          <a:prstGeom prst="straightConnector1">
            <a:avLst/>
          </a:prstGeom>
          <a:noFill/>
          <a:ln cap="flat" cmpd="sng" w="38100">
            <a:solidFill>
              <a:srgbClr val="FF0000"/>
            </a:solidFill>
            <a:prstDash val="solid"/>
            <a:round/>
            <a:headEnd len="sm" w="sm" type="none"/>
            <a:tailEnd len="sm" w="sm" type="none"/>
          </a:ln>
        </p:spPr>
      </p:cxnSp>
      <p:cxnSp>
        <p:nvCxnSpPr>
          <p:cNvPr id="182" name="Google Shape;182;p27"/>
          <p:cNvCxnSpPr/>
          <p:nvPr/>
        </p:nvCxnSpPr>
        <p:spPr>
          <a:xfrm>
            <a:off x="4283968" y="4085456"/>
            <a:ext cx="2304256" cy="0"/>
          </a:xfrm>
          <a:prstGeom prst="straightConnector1">
            <a:avLst/>
          </a:prstGeom>
          <a:noFill/>
          <a:ln cap="flat" cmpd="sng" w="38100">
            <a:solidFill>
              <a:srgbClr val="FF0000"/>
            </a:solidFill>
            <a:prstDash val="solid"/>
            <a:round/>
            <a:headEnd len="sm" w="sm" type="none"/>
            <a:tailEnd len="sm" w="sm" type="none"/>
          </a:ln>
        </p:spPr>
      </p:cxnSp>
      <p:cxnSp>
        <p:nvCxnSpPr>
          <p:cNvPr id="183" name="Google Shape;183;p27"/>
          <p:cNvCxnSpPr/>
          <p:nvPr/>
        </p:nvCxnSpPr>
        <p:spPr>
          <a:xfrm>
            <a:off x="3059832" y="4725144"/>
            <a:ext cx="3528392" cy="0"/>
          </a:xfrm>
          <a:prstGeom prst="straightConnector1">
            <a:avLst/>
          </a:prstGeom>
          <a:noFill/>
          <a:ln cap="flat" cmpd="sng" w="38100">
            <a:solidFill>
              <a:srgbClr val="FF0000"/>
            </a:solidFill>
            <a:prstDash val="solid"/>
            <a:round/>
            <a:headEnd len="sm" w="sm" type="none"/>
            <a:tailEnd len="sm" w="sm" type="none"/>
          </a:ln>
        </p:spPr>
      </p:cxnSp>
      <p:sp>
        <p:nvSpPr>
          <p:cNvPr id="184" name="Google Shape;184;p27"/>
          <p:cNvSpPr/>
          <p:nvPr/>
        </p:nvSpPr>
        <p:spPr>
          <a:xfrm rot="-2247678">
            <a:off x="2345522" y="4833731"/>
            <a:ext cx="914400" cy="376516"/>
          </a:xfrm>
          <a:prstGeom prst="arc">
            <a:avLst>
              <a:gd fmla="val 12519612" name="adj1"/>
              <a:gd fmla="val 20590956" name="adj2"/>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85" name="Google Shape;185;p27"/>
          <p:cNvSpPr/>
          <p:nvPr/>
        </p:nvSpPr>
        <p:spPr>
          <a:xfrm rot="-1759634">
            <a:off x="2872798" y="4348334"/>
            <a:ext cx="1563913" cy="237978"/>
          </a:xfrm>
          <a:prstGeom prst="arc">
            <a:avLst>
              <a:gd fmla="val 11200000" name="adj1"/>
              <a:gd fmla="val 21336891" name="adj2"/>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86" name="Google Shape;186;p27"/>
          <p:cNvSpPr/>
          <p:nvPr/>
        </p:nvSpPr>
        <p:spPr>
          <a:xfrm rot="-3216303">
            <a:off x="3917747" y="3550362"/>
            <a:ext cx="1563913" cy="237978"/>
          </a:xfrm>
          <a:prstGeom prst="arc">
            <a:avLst>
              <a:gd fmla="val 11200000" name="adj1"/>
              <a:gd fmla="val 21071187" name="adj2"/>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87" name="Google Shape;187;p27"/>
          <p:cNvSpPr/>
          <p:nvPr/>
        </p:nvSpPr>
        <p:spPr>
          <a:xfrm rot="7286083">
            <a:off x="4279441" y="2655992"/>
            <a:ext cx="1563913" cy="237978"/>
          </a:xfrm>
          <a:prstGeom prst="arc">
            <a:avLst>
              <a:gd fmla="val 11200000" name="adj1"/>
              <a:gd fmla="val 21071187" name="adj2"/>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8"/>
          <p:cNvSpPr txBox="1"/>
          <p:nvPr/>
        </p:nvSpPr>
        <p:spPr>
          <a:xfrm>
            <a:off x="661581" y="980728"/>
            <a:ext cx="8136904" cy="489364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Un sistema en equilibrio queda definido por:</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El </a:t>
            </a:r>
            <a:r>
              <a:rPr b="1" lang="es-ES" sz="2400">
                <a:solidFill>
                  <a:schemeClr val="dk1"/>
                </a:solidFill>
                <a:latin typeface="Calibri"/>
                <a:ea typeface="Calibri"/>
                <a:cs typeface="Calibri"/>
                <a:sym typeface="Calibri"/>
              </a:rPr>
              <a:t>número de componentes</a:t>
            </a:r>
            <a:r>
              <a:rPr lang="es-ES" sz="2400">
                <a:solidFill>
                  <a:schemeClr val="dk1"/>
                </a:solidFill>
                <a:latin typeface="Calibri"/>
                <a:ea typeface="Calibri"/>
                <a:cs typeface="Calibri"/>
                <a:sym typeface="Calibri"/>
              </a:rPr>
              <a:t>.</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El </a:t>
            </a:r>
            <a:r>
              <a:rPr b="1" lang="es-ES" sz="2400">
                <a:solidFill>
                  <a:schemeClr val="dk1"/>
                </a:solidFill>
                <a:latin typeface="Calibri"/>
                <a:ea typeface="Calibri"/>
                <a:cs typeface="Calibri"/>
                <a:sym typeface="Calibri"/>
              </a:rPr>
              <a:t>número de fases </a:t>
            </a:r>
            <a:r>
              <a:rPr lang="es-ES" sz="2400">
                <a:solidFill>
                  <a:schemeClr val="dk1"/>
                </a:solidFill>
                <a:latin typeface="Calibri"/>
                <a:ea typeface="Calibri"/>
                <a:cs typeface="Calibri"/>
                <a:sym typeface="Calibri"/>
              </a:rPr>
              <a:t>que pueden coexistir.</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El </a:t>
            </a:r>
            <a:r>
              <a:rPr b="1" lang="es-ES" sz="2400">
                <a:solidFill>
                  <a:schemeClr val="dk1"/>
                </a:solidFill>
                <a:latin typeface="Calibri"/>
                <a:ea typeface="Calibri"/>
                <a:cs typeface="Calibri"/>
                <a:sym typeface="Calibri"/>
              </a:rPr>
              <a:t>grado de libertad</a:t>
            </a:r>
            <a:r>
              <a:rPr lang="es-ES" sz="2400">
                <a:solidFill>
                  <a:schemeClr val="dk1"/>
                </a:solidFill>
                <a:latin typeface="Calibri"/>
                <a:ea typeface="Calibri"/>
                <a:cs typeface="Calibri"/>
                <a:sym typeface="Calibri"/>
              </a:rPr>
              <a:t>(*).</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 El grado de libertad viene dado por el número de variables o de factores independientes que caracterizan las condiciones de equilibrio (temperatura, </a:t>
            </a:r>
            <a:r>
              <a:rPr lang="es-ES" sz="2400" strike="sngStrike">
                <a:solidFill>
                  <a:schemeClr val="dk1"/>
                </a:solidFill>
                <a:latin typeface="Calibri"/>
                <a:ea typeface="Calibri"/>
                <a:cs typeface="Calibri"/>
                <a:sym typeface="Calibri"/>
              </a:rPr>
              <a:t>presión</a:t>
            </a:r>
            <a:r>
              <a:rPr lang="es-ES" sz="2400">
                <a:solidFill>
                  <a:schemeClr val="dk1"/>
                </a:solidFill>
                <a:latin typeface="Calibri"/>
                <a:ea typeface="Calibri"/>
                <a:cs typeface="Calibri"/>
                <a:sym typeface="Calibri"/>
              </a:rPr>
              <a:t> y concentración).</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Un </a:t>
            </a:r>
            <a:r>
              <a:rPr b="1" lang="es-ES" sz="2400">
                <a:solidFill>
                  <a:schemeClr val="dk1"/>
                </a:solidFill>
                <a:latin typeface="Calibri"/>
                <a:ea typeface="Calibri"/>
                <a:cs typeface="Calibri"/>
                <a:sym typeface="Calibri"/>
              </a:rPr>
              <a:t>sistema en equilibrio</a:t>
            </a:r>
            <a:r>
              <a:rPr lang="es-ES" sz="2400">
                <a:solidFill>
                  <a:schemeClr val="dk1"/>
                </a:solidFill>
                <a:latin typeface="Calibri"/>
                <a:ea typeface="Calibri"/>
                <a:cs typeface="Calibri"/>
                <a:sym typeface="Calibri"/>
              </a:rPr>
              <a:t> debe cumplir:</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Que la concentración de los componentes en la fase líquida sea constante (el líquido es homogéneo).</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Todas las fases coexistentes están a la misma temperatura.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9"/>
          <p:cNvSpPr txBox="1"/>
          <p:nvPr/>
        </p:nvSpPr>
        <p:spPr>
          <a:xfrm>
            <a:off x="683568" y="476672"/>
            <a:ext cx="7992888"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3200">
                <a:solidFill>
                  <a:schemeClr val="dk1"/>
                </a:solidFill>
                <a:latin typeface="Calibri"/>
                <a:ea typeface="Calibri"/>
                <a:cs typeface="Calibri"/>
                <a:sym typeface="Calibri"/>
              </a:rPr>
              <a:t>2.2. REGLA DE LAS FASES DE GIBBS</a:t>
            </a:r>
            <a:endParaRPr/>
          </a:p>
        </p:txBody>
      </p:sp>
      <p:sp>
        <p:nvSpPr>
          <p:cNvPr id="198" name="Google Shape;198;p29"/>
          <p:cNvSpPr txBox="1"/>
          <p:nvPr/>
        </p:nvSpPr>
        <p:spPr>
          <a:xfrm>
            <a:off x="683568" y="1196752"/>
            <a:ext cx="8136904" cy="35394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J. W. Gibbs desarrolló una ecuación que permite relacionar el número de componentes, la cantidad de fases y el número de grados de libertad que pueden coexistir en equilibrio dentro de un sistema material:</a:t>
            </a:r>
            <a:endParaRPr/>
          </a:p>
          <a:p>
            <a:pPr indent="0" lvl="0" marL="0" marR="0" rtl="0" algn="ctr">
              <a:spcBef>
                <a:spcPts val="0"/>
              </a:spcBef>
              <a:spcAft>
                <a:spcPts val="0"/>
              </a:spcAft>
              <a:buNone/>
            </a:pPr>
            <a:r>
              <a:rPr lang="es-ES" sz="3200">
                <a:solidFill>
                  <a:schemeClr val="dk1"/>
                </a:solidFill>
                <a:latin typeface="Calibri"/>
                <a:ea typeface="Calibri"/>
                <a:cs typeface="Calibri"/>
                <a:sym typeface="Calibri"/>
              </a:rPr>
              <a:t>F + N = C + 2</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F: número de fases</a:t>
            </a:r>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N: grados de libertad</a:t>
            </a:r>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C: número de componentes</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98"/>
                                        </p:tgtEl>
                                        <p:attrNameLst>
                                          <p:attrName>style.visibility</p:attrName>
                                        </p:attrNameLst>
                                      </p:cBhvr>
                                      <p:to>
                                        <p:strVal val="visible"/>
                                      </p:to>
                                    </p:set>
                                    <p:animEffect filter="fade" transition="in">
                                      <p:cBhvr>
                                        <p:cTn dur="1000"/>
                                        <p:tgtEl>
                                          <p:spTgt spid="1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30"/>
          <p:cNvPicPr preferRelativeResize="0"/>
          <p:nvPr/>
        </p:nvPicPr>
        <p:blipFill rotWithShape="1">
          <a:blip r:embed="rId3">
            <a:alphaModFix/>
          </a:blip>
          <a:srcRect b="0" l="0" r="0" t="0"/>
          <a:stretch/>
        </p:blipFill>
        <p:spPr>
          <a:xfrm>
            <a:off x="179512" y="2005414"/>
            <a:ext cx="3816424" cy="3210642"/>
          </a:xfrm>
          <a:prstGeom prst="rect">
            <a:avLst/>
          </a:prstGeom>
          <a:noFill/>
          <a:ln>
            <a:noFill/>
          </a:ln>
        </p:spPr>
      </p:pic>
      <p:sp>
        <p:nvSpPr>
          <p:cNvPr id="204" name="Google Shape;204;p30"/>
          <p:cNvSpPr txBox="1"/>
          <p:nvPr/>
        </p:nvSpPr>
        <p:spPr>
          <a:xfrm>
            <a:off x="4572000" y="4653136"/>
            <a:ext cx="4176464"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Punto triple:</a:t>
            </a:r>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F = 3; C = 1 🡺 N = 0</a:t>
            </a:r>
            <a:endParaRPr/>
          </a:p>
          <a:p>
            <a:pPr indent="0" lvl="0" marL="0" marR="0" rtl="0" algn="l">
              <a:spcBef>
                <a:spcPts val="0"/>
              </a:spcBef>
              <a:spcAft>
                <a:spcPts val="0"/>
              </a:spcAft>
              <a:buNone/>
            </a:pPr>
            <a:r>
              <a:rPr lang="es-ES" sz="1800">
                <a:solidFill>
                  <a:schemeClr val="dk1"/>
                </a:solidFill>
                <a:latin typeface="Calibri"/>
                <a:ea typeface="Calibri"/>
                <a:cs typeface="Calibri"/>
                <a:sym typeface="Calibri"/>
              </a:rPr>
              <a:t>(no podemos modificar ni P ni T, es un punto invariable)</a:t>
            </a:r>
            <a:endParaRPr sz="1800">
              <a:solidFill>
                <a:schemeClr val="dk1"/>
              </a:solidFill>
              <a:latin typeface="Calibri"/>
              <a:ea typeface="Calibri"/>
              <a:cs typeface="Calibri"/>
              <a:sym typeface="Calibri"/>
            </a:endParaRPr>
          </a:p>
        </p:txBody>
      </p:sp>
      <p:cxnSp>
        <p:nvCxnSpPr>
          <p:cNvPr id="205" name="Google Shape;205;p30"/>
          <p:cNvCxnSpPr>
            <a:endCxn id="204" idx="1"/>
          </p:cNvCxnSpPr>
          <p:nvPr/>
        </p:nvCxnSpPr>
        <p:spPr>
          <a:xfrm>
            <a:off x="1691700" y="4043934"/>
            <a:ext cx="2880300" cy="1301700"/>
          </a:xfrm>
          <a:prstGeom prst="straightConnector1">
            <a:avLst/>
          </a:prstGeom>
          <a:noFill/>
          <a:ln cap="flat" cmpd="sng" w="9525">
            <a:solidFill>
              <a:srgbClr val="4A7DBA"/>
            </a:solidFill>
            <a:prstDash val="solid"/>
            <a:round/>
            <a:headEnd len="sm" w="sm" type="none"/>
            <a:tailEnd len="med" w="med" type="stealth"/>
          </a:ln>
        </p:spPr>
      </p:cxnSp>
      <p:sp>
        <p:nvSpPr>
          <p:cNvPr id="206" name="Google Shape;206;p30"/>
          <p:cNvSpPr txBox="1"/>
          <p:nvPr/>
        </p:nvSpPr>
        <p:spPr>
          <a:xfrm>
            <a:off x="4572000" y="548680"/>
            <a:ext cx="4176464" cy="166199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Curva sólido-líquido:</a:t>
            </a:r>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F = 2; C = 1 🡺 N = 1</a:t>
            </a:r>
            <a:endParaRPr/>
          </a:p>
          <a:p>
            <a:pPr indent="0" lvl="0" marL="0" marR="0" rtl="0" algn="l">
              <a:spcBef>
                <a:spcPts val="0"/>
              </a:spcBef>
              <a:spcAft>
                <a:spcPts val="0"/>
              </a:spcAft>
              <a:buNone/>
            </a:pPr>
            <a:r>
              <a:rPr lang="es-ES" sz="1800">
                <a:solidFill>
                  <a:schemeClr val="dk1"/>
                </a:solidFill>
                <a:latin typeface="Calibri"/>
                <a:ea typeface="Calibri"/>
                <a:cs typeface="Calibri"/>
                <a:sym typeface="Calibri"/>
              </a:rPr>
              <a:t>(Si modificamos una variable (P o T), la otra (T o P) debe cambiar con ella para no salirme de la curva sólido-líquido)</a:t>
            </a:r>
            <a:endParaRPr sz="1800">
              <a:solidFill>
                <a:schemeClr val="dk1"/>
              </a:solidFill>
              <a:latin typeface="Calibri"/>
              <a:ea typeface="Calibri"/>
              <a:cs typeface="Calibri"/>
              <a:sym typeface="Calibri"/>
            </a:endParaRPr>
          </a:p>
        </p:txBody>
      </p:sp>
      <p:sp>
        <p:nvSpPr>
          <p:cNvPr id="207" name="Google Shape;207;p30"/>
          <p:cNvSpPr txBox="1"/>
          <p:nvPr/>
        </p:nvSpPr>
        <p:spPr>
          <a:xfrm>
            <a:off x="4499992" y="2780928"/>
            <a:ext cx="4176464"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Dentro de la fase líquida:</a:t>
            </a:r>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F = 1; C = 1 🡺 N = 2</a:t>
            </a:r>
            <a:endParaRPr/>
          </a:p>
          <a:p>
            <a:pPr indent="0" lvl="0" marL="0" marR="0" rtl="0" algn="l">
              <a:spcBef>
                <a:spcPts val="0"/>
              </a:spcBef>
              <a:spcAft>
                <a:spcPts val="0"/>
              </a:spcAft>
              <a:buNone/>
            </a:pPr>
            <a:r>
              <a:rPr lang="es-ES" sz="1800">
                <a:solidFill>
                  <a:schemeClr val="dk1"/>
                </a:solidFill>
                <a:latin typeface="Calibri"/>
                <a:ea typeface="Calibri"/>
                <a:cs typeface="Calibri"/>
                <a:sym typeface="Calibri"/>
              </a:rPr>
              <a:t>(podemos modificar P y T, y seguiremos en la misma fase)</a:t>
            </a:r>
            <a:endParaRPr sz="1800">
              <a:solidFill>
                <a:schemeClr val="dk1"/>
              </a:solidFill>
              <a:latin typeface="Calibri"/>
              <a:ea typeface="Calibri"/>
              <a:cs typeface="Calibri"/>
              <a:sym typeface="Calibri"/>
            </a:endParaRPr>
          </a:p>
        </p:txBody>
      </p:sp>
      <p:cxnSp>
        <p:nvCxnSpPr>
          <p:cNvPr id="208" name="Google Shape;208;p30"/>
          <p:cNvCxnSpPr>
            <a:endCxn id="206" idx="1"/>
          </p:cNvCxnSpPr>
          <p:nvPr/>
        </p:nvCxnSpPr>
        <p:spPr>
          <a:xfrm flipH="1" rot="10800000">
            <a:off x="1475700" y="1379677"/>
            <a:ext cx="3096300" cy="1401300"/>
          </a:xfrm>
          <a:prstGeom prst="straightConnector1">
            <a:avLst/>
          </a:prstGeom>
          <a:noFill/>
          <a:ln cap="flat" cmpd="sng" w="9525">
            <a:solidFill>
              <a:srgbClr val="4A7DBA"/>
            </a:solidFill>
            <a:prstDash val="solid"/>
            <a:round/>
            <a:headEnd len="sm" w="sm" type="none"/>
            <a:tailEnd len="med" w="med" type="stealth"/>
          </a:ln>
        </p:spPr>
      </p:cxnSp>
      <p:cxnSp>
        <p:nvCxnSpPr>
          <p:cNvPr id="209" name="Google Shape;209;p30"/>
          <p:cNvCxnSpPr>
            <a:endCxn id="207" idx="1"/>
          </p:cNvCxnSpPr>
          <p:nvPr/>
        </p:nvCxnSpPr>
        <p:spPr>
          <a:xfrm>
            <a:off x="2987692" y="2493025"/>
            <a:ext cx="1512300" cy="980400"/>
          </a:xfrm>
          <a:prstGeom prst="straightConnector1">
            <a:avLst/>
          </a:prstGeom>
          <a:noFill/>
          <a:ln cap="flat" cmpd="sng" w="9525">
            <a:solidFill>
              <a:srgbClr val="4A7DBA"/>
            </a:solidFill>
            <a:prstDash val="solid"/>
            <a:round/>
            <a:headEnd len="sm" w="sm" type="none"/>
            <a:tailEnd len="med" w="med" type="stealth"/>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childTnLst>
                          </p:cTn>
                        </p:par>
                        <p:par>
                          <p:cTn fill="hold">
                            <p:stCondLst>
                              <p:cond delay="2000"/>
                            </p:stCondLst>
                            <p:childTnLst>
                              <p:par>
                                <p:cTn fill="hold" nodeType="afterEffect" presetClass="entr" presetID="10" presetSubtype="0">
                                  <p:stCondLst>
                                    <p:cond delay="100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1"/>
          <p:cNvSpPr txBox="1"/>
          <p:nvPr/>
        </p:nvSpPr>
        <p:spPr>
          <a:xfrm>
            <a:off x="683568" y="476672"/>
            <a:ext cx="7992888"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3200">
                <a:solidFill>
                  <a:schemeClr val="dk1"/>
                </a:solidFill>
                <a:latin typeface="Calibri"/>
                <a:ea typeface="Calibri"/>
                <a:cs typeface="Calibri"/>
                <a:sym typeface="Calibri"/>
              </a:rPr>
              <a:t>2.3. DIAGRAMAS DE EQUILIBRIO DE FASES</a:t>
            </a:r>
            <a:endParaRPr/>
          </a:p>
        </p:txBody>
      </p:sp>
      <p:sp>
        <p:nvSpPr>
          <p:cNvPr id="215" name="Google Shape;215;p31"/>
          <p:cNvSpPr txBox="1"/>
          <p:nvPr/>
        </p:nvSpPr>
        <p:spPr>
          <a:xfrm>
            <a:off x="683568" y="1196752"/>
            <a:ext cx="8136904" cy="1200329"/>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400">
                <a:solidFill>
                  <a:schemeClr val="dk1"/>
                </a:solidFill>
                <a:latin typeface="Calibri"/>
                <a:ea typeface="Calibri"/>
                <a:cs typeface="Calibri"/>
                <a:sym typeface="Calibri"/>
              </a:rPr>
              <a:t>Son representaciones gráficas que nos permiten, relacionando temperatura y concentraciones, </a:t>
            </a:r>
            <a:r>
              <a:rPr b="1" lang="es-ES" sz="2400">
                <a:solidFill>
                  <a:schemeClr val="dk1"/>
                </a:solidFill>
                <a:latin typeface="Calibri"/>
                <a:ea typeface="Calibri"/>
                <a:cs typeface="Calibri"/>
                <a:sym typeface="Calibri"/>
              </a:rPr>
              <a:t>obtener gran cantidad de información sobre las características de una aleación</a:t>
            </a:r>
            <a:r>
              <a:rPr lang="es-ES"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sp>
        <p:nvSpPr>
          <p:cNvPr id="216" name="Google Shape;216;p31"/>
          <p:cNvSpPr txBox="1"/>
          <p:nvPr/>
        </p:nvSpPr>
        <p:spPr>
          <a:xfrm>
            <a:off x="683568" y="3812847"/>
            <a:ext cx="8136904" cy="830997"/>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400">
                <a:solidFill>
                  <a:schemeClr val="dk1"/>
                </a:solidFill>
                <a:latin typeface="Calibri"/>
                <a:ea typeface="Calibri"/>
                <a:cs typeface="Calibri"/>
                <a:sym typeface="Calibri"/>
              </a:rPr>
              <a:t>Se parte de la representación de la curva de enfriamiento de la misma aleación pero cambiando las proporciones:</a:t>
            </a:r>
            <a:endParaRPr sz="2400">
              <a:solidFill>
                <a:schemeClr val="dk1"/>
              </a:solidFill>
              <a:latin typeface="Calibri"/>
              <a:ea typeface="Calibri"/>
              <a:cs typeface="Calibri"/>
              <a:sym typeface="Calibri"/>
            </a:endParaRPr>
          </a:p>
        </p:txBody>
      </p:sp>
      <p:graphicFrame>
        <p:nvGraphicFramePr>
          <p:cNvPr id="217" name="Google Shape;217;p31"/>
          <p:cNvGraphicFramePr/>
          <p:nvPr/>
        </p:nvGraphicFramePr>
        <p:xfrm>
          <a:off x="1632012" y="5085184"/>
          <a:ext cx="3000000" cy="3000000"/>
        </p:xfrm>
        <a:graphic>
          <a:graphicData uri="http://schemas.openxmlformats.org/drawingml/2006/table">
            <a:tbl>
              <a:tblPr bandRow="1" firstRow="1">
                <a:noFill/>
                <a:tableStyleId>{57274851-8D23-44CC-9654-2E33CB473805}</a:tableStyleId>
              </a:tblPr>
              <a:tblGrid>
                <a:gridCol w="1219200"/>
                <a:gridCol w="1219200"/>
                <a:gridCol w="1219200"/>
                <a:gridCol w="1219200"/>
                <a:gridCol w="1219200"/>
              </a:tblGrid>
              <a:tr h="370850">
                <a:tc>
                  <a:txBody>
                    <a:bodyPr/>
                    <a:lstStyle/>
                    <a:p>
                      <a:pPr indent="0" lvl="0" marL="0" marR="0" rtl="0" algn="ctr">
                        <a:spcBef>
                          <a:spcPts val="0"/>
                        </a:spcBef>
                        <a:spcAft>
                          <a:spcPts val="0"/>
                        </a:spcAft>
                        <a:buNone/>
                      </a:pPr>
                      <a:r>
                        <a:rPr lang="es-ES" sz="1800" u="none" cap="none" strike="noStrike"/>
                        <a:t>100% A</a:t>
                      </a:r>
                      <a:endParaRPr sz="1800" u="none" cap="none" strike="noStrike"/>
                    </a:p>
                  </a:txBody>
                  <a:tcPr marT="45725" marB="45725" marR="91450" marL="91450"/>
                </a:tc>
                <a:tc>
                  <a:txBody>
                    <a:bodyPr/>
                    <a:lstStyle/>
                    <a:p>
                      <a:pPr indent="0" lvl="0" marL="0" marR="0" rtl="0" algn="ctr">
                        <a:spcBef>
                          <a:spcPts val="0"/>
                        </a:spcBef>
                        <a:spcAft>
                          <a:spcPts val="0"/>
                        </a:spcAft>
                        <a:buNone/>
                      </a:pPr>
                      <a:r>
                        <a:rPr lang="es-ES" sz="1800" u="none" cap="none" strike="noStrike"/>
                        <a:t>75% A</a:t>
                      </a:r>
                      <a:endParaRPr sz="1800" u="none" cap="none" strike="noStrike"/>
                    </a:p>
                  </a:txBody>
                  <a:tcPr marT="45725" marB="45725" marR="91450" marL="91450"/>
                </a:tc>
                <a:tc>
                  <a:txBody>
                    <a:bodyPr/>
                    <a:lstStyle/>
                    <a:p>
                      <a:pPr indent="0" lvl="0" marL="0" marR="0" rtl="0" algn="ctr">
                        <a:spcBef>
                          <a:spcPts val="0"/>
                        </a:spcBef>
                        <a:spcAft>
                          <a:spcPts val="0"/>
                        </a:spcAft>
                        <a:buNone/>
                      </a:pPr>
                      <a:r>
                        <a:rPr lang="es-ES" sz="1800" u="none" cap="none" strike="noStrike"/>
                        <a:t>50% A</a:t>
                      </a:r>
                      <a:endParaRPr sz="1800" u="none" cap="none" strike="noStrike"/>
                    </a:p>
                  </a:txBody>
                  <a:tcPr marT="45725" marB="45725" marR="91450" marL="91450"/>
                </a:tc>
                <a:tc>
                  <a:txBody>
                    <a:bodyPr/>
                    <a:lstStyle/>
                    <a:p>
                      <a:pPr indent="0" lvl="0" marL="0" marR="0" rtl="0" algn="ctr">
                        <a:spcBef>
                          <a:spcPts val="0"/>
                        </a:spcBef>
                        <a:spcAft>
                          <a:spcPts val="0"/>
                        </a:spcAft>
                        <a:buNone/>
                      </a:pPr>
                      <a:r>
                        <a:rPr lang="es-ES" sz="1800" u="none" cap="none" strike="noStrike"/>
                        <a:t>25% A</a:t>
                      </a:r>
                      <a:endParaRPr sz="1800" u="none" cap="none" strike="noStrike"/>
                    </a:p>
                  </a:txBody>
                  <a:tcPr marT="45725" marB="45725" marR="91450" marL="91450"/>
                </a:tc>
                <a:tc>
                  <a:txBody>
                    <a:bodyPr/>
                    <a:lstStyle/>
                    <a:p>
                      <a:pPr indent="0" lvl="0" marL="0" marR="0" rtl="0" algn="ctr">
                        <a:spcBef>
                          <a:spcPts val="0"/>
                        </a:spcBef>
                        <a:spcAft>
                          <a:spcPts val="0"/>
                        </a:spcAft>
                        <a:buNone/>
                      </a:pPr>
                      <a:r>
                        <a:rPr lang="es-ES" sz="1800" u="none" cap="none" strike="noStrike"/>
                        <a:t>0% A</a:t>
                      </a:r>
                      <a:endParaRPr sz="1800" u="none" cap="none" strike="noStrike"/>
                    </a:p>
                  </a:txBody>
                  <a:tcPr marT="45725" marB="45725" marR="91450" marL="91450"/>
                </a:tc>
              </a:tr>
              <a:tr h="370850">
                <a:tc>
                  <a:txBody>
                    <a:bodyPr/>
                    <a:lstStyle/>
                    <a:p>
                      <a:pPr indent="0" lvl="0" marL="0" marR="0" rtl="0" algn="ctr">
                        <a:spcBef>
                          <a:spcPts val="0"/>
                        </a:spcBef>
                        <a:spcAft>
                          <a:spcPts val="0"/>
                        </a:spcAft>
                        <a:buNone/>
                      </a:pPr>
                      <a:r>
                        <a:rPr b="1" lang="es-ES" sz="1800" u="none" cap="none" strike="noStrike"/>
                        <a:t>0% B</a:t>
                      </a:r>
                      <a:endParaRPr b="1" sz="1800" u="none" cap="none" strike="noStrike"/>
                    </a:p>
                  </a:txBody>
                  <a:tcPr marT="45725" marB="45725" marR="91450" marL="91450"/>
                </a:tc>
                <a:tc>
                  <a:txBody>
                    <a:bodyPr/>
                    <a:lstStyle/>
                    <a:p>
                      <a:pPr indent="0" lvl="0" marL="0" marR="0" rtl="0" algn="ctr">
                        <a:spcBef>
                          <a:spcPts val="0"/>
                        </a:spcBef>
                        <a:spcAft>
                          <a:spcPts val="0"/>
                        </a:spcAft>
                        <a:buNone/>
                      </a:pPr>
                      <a:r>
                        <a:rPr b="1" lang="es-ES" sz="1800" u="none" cap="none" strike="noStrike"/>
                        <a:t>25% B</a:t>
                      </a:r>
                      <a:endParaRPr b="1" sz="1800" u="none" cap="none" strike="noStrike"/>
                    </a:p>
                  </a:txBody>
                  <a:tcPr marT="45725" marB="45725" marR="91450" marL="91450"/>
                </a:tc>
                <a:tc>
                  <a:txBody>
                    <a:bodyPr/>
                    <a:lstStyle/>
                    <a:p>
                      <a:pPr indent="0" lvl="0" marL="0" marR="0" rtl="0" algn="ctr">
                        <a:spcBef>
                          <a:spcPts val="0"/>
                        </a:spcBef>
                        <a:spcAft>
                          <a:spcPts val="0"/>
                        </a:spcAft>
                        <a:buNone/>
                      </a:pPr>
                      <a:r>
                        <a:rPr b="1" lang="es-ES" sz="1800" u="none" cap="none" strike="noStrike"/>
                        <a:t>50% B</a:t>
                      </a:r>
                      <a:endParaRPr b="1" sz="1800" u="none" cap="none" strike="noStrike"/>
                    </a:p>
                  </a:txBody>
                  <a:tcPr marT="45725" marB="45725" marR="91450" marL="91450"/>
                </a:tc>
                <a:tc>
                  <a:txBody>
                    <a:bodyPr/>
                    <a:lstStyle/>
                    <a:p>
                      <a:pPr indent="0" lvl="0" marL="0" marR="0" rtl="0" algn="ctr">
                        <a:spcBef>
                          <a:spcPts val="0"/>
                        </a:spcBef>
                        <a:spcAft>
                          <a:spcPts val="0"/>
                        </a:spcAft>
                        <a:buNone/>
                      </a:pPr>
                      <a:r>
                        <a:rPr b="1" lang="es-ES" sz="1800" u="none" cap="none" strike="noStrike"/>
                        <a:t>75% B</a:t>
                      </a:r>
                      <a:endParaRPr b="1" sz="1800" u="none" cap="none" strike="noStrike"/>
                    </a:p>
                  </a:txBody>
                  <a:tcPr marT="45725" marB="45725" marR="91450" marL="91450"/>
                </a:tc>
                <a:tc>
                  <a:txBody>
                    <a:bodyPr/>
                    <a:lstStyle/>
                    <a:p>
                      <a:pPr indent="0" lvl="0" marL="0" marR="0" rtl="0" algn="ctr">
                        <a:spcBef>
                          <a:spcPts val="0"/>
                        </a:spcBef>
                        <a:spcAft>
                          <a:spcPts val="0"/>
                        </a:spcAft>
                        <a:buNone/>
                      </a:pPr>
                      <a:r>
                        <a:rPr b="1" lang="es-ES" sz="1800" u="none" cap="none" strike="noStrike"/>
                        <a:t>100% B</a:t>
                      </a:r>
                      <a:endParaRPr b="1" sz="1800" u="none" cap="none" strike="noStrike"/>
                    </a:p>
                  </a:txBody>
                  <a:tcPr marT="45725" marB="45725" marR="91450" marL="91450"/>
                </a:tc>
              </a:tr>
            </a:tbl>
          </a:graphicData>
        </a:graphic>
      </p:graphicFrame>
      <p:sp>
        <p:nvSpPr>
          <p:cNvPr id="218" name="Google Shape;218;p31"/>
          <p:cNvSpPr/>
          <p:nvPr/>
        </p:nvSpPr>
        <p:spPr>
          <a:xfrm>
            <a:off x="1691680" y="4869160"/>
            <a:ext cx="1152128" cy="1224136"/>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9" name="Google Shape;219;p31"/>
          <p:cNvSpPr/>
          <p:nvPr/>
        </p:nvSpPr>
        <p:spPr>
          <a:xfrm>
            <a:off x="2915816" y="4869160"/>
            <a:ext cx="1152128" cy="1224136"/>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0" name="Google Shape;220;p31"/>
          <p:cNvSpPr/>
          <p:nvPr/>
        </p:nvSpPr>
        <p:spPr>
          <a:xfrm>
            <a:off x="4139952" y="4869160"/>
            <a:ext cx="1152128" cy="1224136"/>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1" name="Google Shape;221;p31"/>
          <p:cNvSpPr/>
          <p:nvPr/>
        </p:nvSpPr>
        <p:spPr>
          <a:xfrm>
            <a:off x="5364088" y="4869160"/>
            <a:ext cx="1152128" cy="1224136"/>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2" name="Google Shape;222;p31"/>
          <p:cNvSpPr/>
          <p:nvPr/>
        </p:nvSpPr>
        <p:spPr>
          <a:xfrm>
            <a:off x="6588224" y="4869160"/>
            <a:ext cx="1152128" cy="1224136"/>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3" name="Google Shape;223;p31"/>
          <p:cNvSpPr txBox="1"/>
          <p:nvPr/>
        </p:nvSpPr>
        <p:spPr>
          <a:xfrm>
            <a:off x="683568" y="2444695"/>
            <a:ext cx="8136904"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La utilidad de los diagramas de fase está en poder </a:t>
            </a:r>
            <a:r>
              <a:rPr b="1" lang="es-ES" sz="2400">
                <a:solidFill>
                  <a:schemeClr val="dk1"/>
                </a:solidFill>
                <a:latin typeface="Calibri"/>
                <a:ea typeface="Calibri"/>
                <a:cs typeface="Calibri"/>
                <a:sym typeface="Calibri"/>
              </a:rPr>
              <a:t>predecir las transformaciones y las microestructuras resultantes de los cambios de fase</a:t>
            </a:r>
            <a:r>
              <a:rPr lang="es-ES"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par>
                          <p:cTn fill="hold">
                            <p:stCondLst>
                              <p:cond delay="2000"/>
                            </p:stCondLst>
                            <p:childTnLst>
                              <p:par>
                                <p:cTn fill="hold" nodeType="afterEffect" presetClass="entr" presetID="10" presetSubtype="0">
                                  <p:stCondLst>
                                    <p:cond delay="100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childTnLst>
                          </p:cTn>
                        </p:par>
                        <p:par>
                          <p:cTn fill="hold">
                            <p:stCondLst>
                              <p:cond delay="3000"/>
                            </p:stCondLst>
                            <p:childTnLst>
                              <p:par>
                                <p:cTn fill="hold" nodeType="afterEffect" presetClass="entr" presetID="10" presetSubtype="0">
                                  <p:stCondLst>
                                    <p:cond delay="100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4"/>
          <p:cNvSpPr txBox="1"/>
          <p:nvPr/>
        </p:nvSpPr>
        <p:spPr>
          <a:xfrm>
            <a:off x="827584" y="2780928"/>
            <a:ext cx="7920880" cy="1569660"/>
          </a:xfrm>
          <a:prstGeom prst="rect">
            <a:avLst/>
          </a:prstGeom>
          <a:noFill/>
          <a:ln>
            <a:noFill/>
          </a:ln>
        </p:spPr>
        <p:txBody>
          <a:bodyPr anchorCtr="0" anchor="t" bIns="45700" lIns="91425" spcFirstLastPara="1" rIns="91425" wrap="square" tIns="45700">
            <a:spAutoFit/>
          </a:bodyPr>
          <a:lstStyle/>
          <a:p>
            <a:pPr indent="-457200" lvl="0" marL="457200" marR="0" rtl="0" algn="l">
              <a:spcBef>
                <a:spcPts val="0"/>
              </a:spcBef>
              <a:spcAft>
                <a:spcPts val="0"/>
              </a:spcAft>
              <a:buClr>
                <a:schemeClr val="dk1"/>
              </a:buClr>
              <a:buSzPts val="2400"/>
              <a:buFont typeface="Arial"/>
              <a:buAutoNum type="arabicPeriod"/>
            </a:pPr>
            <a:r>
              <a:rPr b="0" i="0" lang="es-ES" sz="2400" u="sng" cap="none" strike="noStrike">
                <a:solidFill>
                  <a:schemeClr val="dk1"/>
                </a:solidFill>
                <a:latin typeface="Arial"/>
                <a:ea typeface="Arial"/>
                <a:cs typeface="Arial"/>
                <a:sym typeface="Arial"/>
                <a:hlinkClick action="ppaction://hlinksldjump" r:id="rId3">
                  <a:extLst>
                    <a:ext uri="{A12FA001-AC4F-418D-AE19-62706E023703}">
                      <ahyp:hlinkClr val="tx"/>
                    </a:ext>
                  </a:extLst>
                </a:hlinkClick>
              </a:rPr>
              <a:t>ALEACIONES</a:t>
            </a:r>
            <a:endParaRPr b="0" i="0" sz="2400" u="none" cap="none" strike="noStrike">
              <a:solidFill>
                <a:schemeClr val="dk1"/>
              </a:solidFill>
              <a:latin typeface="Arial"/>
              <a:ea typeface="Arial"/>
              <a:cs typeface="Arial"/>
              <a:sym typeface="Arial"/>
            </a:endParaRPr>
          </a:p>
          <a:p>
            <a:pPr indent="-457200" lvl="0" marL="457200" marR="0" rtl="0" algn="l">
              <a:spcBef>
                <a:spcPts val="0"/>
              </a:spcBef>
              <a:spcAft>
                <a:spcPts val="0"/>
              </a:spcAft>
              <a:buClr>
                <a:schemeClr val="dk1"/>
              </a:buClr>
              <a:buSzPts val="2400"/>
              <a:buFont typeface="Arial"/>
              <a:buAutoNum type="arabicPeriod"/>
            </a:pPr>
            <a:r>
              <a:rPr b="0" i="0" lang="es-ES" sz="2400" u="sng" cap="none" strike="noStrike">
                <a:solidFill>
                  <a:schemeClr val="dk1"/>
                </a:solidFill>
                <a:latin typeface="Arial"/>
                <a:ea typeface="Arial"/>
                <a:cs typeface="Arial"/>
                <a:sym typeface="Arial"/>
                <a:hlinkClick action="ppaction://hlinksldjump" r:id="rId4">
                  <a:extLst>
                    <a:ext uri="{A12FA001-AC4F-418D-AE19-62706E023703}">
                      <ahyp:hlinkClr val="tx"/>
                    </a:ext>
                  </a:extLst>
                </a:hlinkClick>
              </a:rPr>
              <a:t>DIAGRAMAS DE EQUILIBRIO</a:t>
            </a:r>
            <a:endParaRPr b="0" i="0" sz="2400" u="none" cap="none" strike="noStrike">
              <a:solidFill>
                <a:schemeClr val="dk1"/>
              </a:solidFill>
              <a:latin typeface="Arial"/>
              <a:ea typeface="Arial"/>
              <a:cs typeface="Arial"/>
              <a:sym typeface="Arial"/>
            </a:endParaRPr>
          </a:p>
          <a:p>
            <a:pPr indent="-457200" lvl="0" marL="457200" marR="0" rtl="0" algn="l">
              <a:spcBef>
                <a:spcPts val="0"/>
              </a:spcBef>
              <a:spcAft>
                <a:spcPts val="0"/>
              </a:spcAft>
              <a:buClr>
                <a:schemeClr val="dk1"/>
              </a:buClr>
              <a:buSzPts val="2400"/>
              <a:buFont typeface="Arial"/>
              <a:buAutoNum type="arabicPeriod"/>
            </a:pPr>
            <a:r>
              <a:rPr b="0" i="0" lang="es-ES" sz="2400" u="sng" cap="none" strike="noStrike">
                <a:solidFill>
                  <a:schemeClr val="dk1"/>
                </a:solidFill>
                <a:latin typeface="Arial"/>
                <a:ea typeface="Arial"/>
                <a:cs typeface="Arial"/>
                <a:sym typeface="Arial"/>
                <a:hlinkClick action="ppaction://hlinksldjump" r:id="rId5">
                  <a:extLst>
                    <a:ext uri="{A12FA001-AC4F-418D-AE19-62706E023703}">
                      <ahyp:hlinkClr val="tx"/>
                    </a:ext>
                  </a:extLst>
                </a:hlinkClick>
              </a:rPr>
              <a:t>TIPOS DE DIAGRAMAS SEGÚN LA SOLUBILIDAD</a:t>
            </a:r>
            <a:endParaRPr b="0" i="0" sz="2400" u="none" cap="none" strike="noStrike">
              <a:solidFill>
                <a:schemeClr val="dk1"/>
              </a:solidFill>
              <a:latin typeface="Arial"/>
              <a:ea typeface="Arial"/>
              <a:cs typeface="Arial"/>
              <a:sym typeface="Arial"/>
            </a:endParaRPr>
          </a:p>
          <a:p>
            <a:pPr indent="-457200" lvl="0" marL="457200" marR="0" rtl="0" algn="l">
              <a:spcBef>
                <a:spcPts val="0"/>
              </a:spcBef>
              <a:spcAft>
                <a:spcPts val="0"/>
              </a:spcAft>
              <a:buClr>
                <a:schemeClr val="dk1"/>
              </a:buClr>
              <a:buSzPts val="2400"/>
              <a:buFont typeface="Arial"/>
              <a:buAutoNum type="arabicPeriod"/>
            </a:pPr>
            <a:r>
              <a:rPr b="0" i="0" lang="es-ES" sz="2400" u="sng" cap="none" strike="noStrike">
                <a:solidFill>
                  <a:schemeClr val="dk1"/>
                </a:solidFill>
                <a:latin typeface="Arial"/>
                <a:ea typeface="Arial"/>
                <a:cs typeface="Arial"/>
                <a:sym typeface="Arial"/>
                <a:hlinkClick action="ppaction://hlinksldjump" r:id="rId6">
                  <a:extLst>
                    <a:ext uri="{A12FA001-AC4F-418D-AE19-62706E023703}">
                      <ahyp:hlinkClr val="tx"/>
                    </a:ext>
                  </a:extLst>
                </a:hlinkClick>
              </a:rPr>
              <a:t>DIAGRAMA Fe-C</a:t>
            </a:r>
            <a:endParaRPr b="0" i="0" sz="2400" u="none" cap="none" strike="noStrike">
              <a:solidFill>
                <a:schemeClr val="dk1"/>
              </a:solidFill>
              <a:latin typeface="Arial"/>
              <a:ea typeface="Arial"/>
              <a:cs typeface="Arial"/>
              <a:sym typeface="Arial"/>
            </a:endParaRPr>
          </a:p>
        </p:txBody>
      </p:sp>
      <p:sp>
        <p:nvSpPr>
          <p:cNvPr id="98" name="Google Shape;98;p14"/>
          <p:cNvSpPr txBox="1"/>
          <p:nvPr/>
        </p:nvSpPr>
        <p:spPr>
          <a:xfrm>
            <a:off x="1763688" y="1484784"/>
            <a:ext cx="5616624"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s-ES" sz="3200" u="none" cap="none" strike="noStrike">
                <a:solidFill>
                  <a:srgbClr val="7F7F7F"/>
                </a:solidFill>
                <a:latin typeface="Arial"/>
                <a:ea typeface="Arial"/>
                <a:cs typeface="Arial"/>
                <a:sym typeface="Arial"/>
              </a:rPr>
              <a:t>ÍNDICE</a:t>
            </a:r>
            <a:endParaRPr b="0" i="0" sz="3200" u="none" cap="none" strike="noStrike">
              <a:solidFill>
                <a:srgbClr val="7F7F7F"/>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2"/>
          <p:cNvSpPr txBox="1"/>
          <p:nvPr/>
        </p:nvSpPr>
        <p:spPr>
          <a:xfrm>
            <a:off x="683568" y="4451628"/>
            <a:ext cx="8136904" cy="156966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400">
                <a:solidFill>
                  <a:schemeClr val="dk1"/>
                </a:solidFill>
                <a:latin typeface="Calibri"/>
                <a:ea typeface="Calibri"/>
                <a:cs typeface="Calibri"/>
                <a:sym typeface="Calibri"/>
              </a:rPr>
              <a:t>Si anoto las </a:t>
            </a:r>
            <a:r>
              <a:rPr b="1" lang="es-ES" sz="2400">
                <a:solidFill>
                  <a:schemeClr val="dk1"/>
                </a:solidFill>
                <a:latin typeface="Calibri"/>
                <a:ea typeface="Calibri"/>
                <a:cs typeface="Calibri"/>
                <a:sym typeface="Calibri"/>
              </a:rPr>
              <a:t>concentraciones</a:t>
            </a:r>
            <a:r>
              <a:rPr lang="es-ES" sz="2400">
                <a:solidFill>
                  <a:schemeClr val="dk1"/>
                </a:solidFill>
                <a:latin typeface="Calibri"/>
                <a:ea typeface="Calibri"/>
                <a:cs typeface="Calibri"/>
                <a:sym typeface="Calibri"/>
              </a:rPr>
              <a:t> y la </a:t>
            </a:r>
            <a:r>
              <a:rPr b="1" lang="es-ES" sz="2400">
                <a:solidFill>
                  <a:schemeClr val="dk1"/>
                </a:solidFill>
                <a:latin typeface="Calibri"/>
                <a:ea typeface="Calibri"/>
                <a:cs typeface="Calibri"/>
                <a:sym typeface="Calibri"/>
              </a:rPr>
              <a:t>temperatura</a:t>
            </a:r>
            <a:r>
              <a:rPr lang="es-ES" sz="2400">
                <a:solidFill>
                  <a:schemeClr val="dk1"/>
                </a:solidFill>
                <a:latin typeface="Calibri"/>
                <a:ea typeface="Calibri"/>
                <a:cs typeface="Calibri"/>
                <a:sym typeface="Calibri"/>
              </a:rPr>
              <a:t> de comienzo y fin del </a:t>
            </a:r>
            <a:r>
              <a:rPr b="1" lang="es-ES" sz="2400">
                <a:solidFill>
                  <a:schemeClr val="dk1"/>
                </a:solidFill>
                <a:latin typeface="Calibri"/>
                <a:ea typeface="Calibri"/>
                <a:cs typeface="Calibri"/>
                <a:sym typeface="Calibri"/>
              </a:rPr>
              <a:t>cambio de estado</a:t>
            </a:r>
            <a:r>
              <a:rPr lang="es-ES" sz="2400">
                <a:solidFill>
                  <a:schemeClr val="dk1"/>
                </a:solidFill>
                <a:latin typeface="Calibri"/>
                <a:ea typeface="Calibri"/>
                <a:cs typeface="Calibri"/>
                <a:sym typeface="Calibri"/>
              </a:rPr>
              <a:t> (en el caso de las sustancias puras es una única temperatura), obtendré el diagrama de equilibrio de fases. </a:t>
            </a:r>
            <a:endParaRPr sz="2400">
              <a:solidFill>
                <a:schemeClr val="dk1"/>
              </a:solidFill>
              <a:latin typeface="Calibri"/>
              <a:ea typeface="Calibri"/>
              <a:cs typeface="Calibri"/>
              <a:sym typeface="Calibri"/>
            </a:endParaRPr>
          </a:p>
        </p:txBody>
      </p:sp>
      <p:pic>
        <p:nvPicPr>
          <p:cNvPr id="229" name="Google Shape;229;p32"/>
          <p:cNvPicPr preferRelativeResize="0"/>
          <p:nvPr/>
        </p:nvPicPr>
        <p:blipFill rotWithShape="1">
          <a:blip r:embed="rId3">
            <a:alphaModFix/>
          </a:blip>
          <a:srcRect b="8368" l="0" r="0" t="0"/>
          <a:stretch/>
        </p:blipFill>
        <p:spPr>
          <a:xfrm>
            <a:off x="239222" y="540974"/>
            <a:ext cx="5272364" cy="3572113"/>
          </a:xfrm>
          <a:prstGeom prst="rect">
            <a:avLst/>
          </a:prstGeom>
          <a:noFill/>
          <a:ln>
            <a:noFill/>
          </a:ln>
        </p:spPr>
      </p:pic>
      <p:pic>
        <p:nvPicPr>
          <p:cNvPr id="230" name="Google Shape;230;p32"/>
          <p:cNvPicPr preferRelativeResize="0"/>
          <p:nvPr/>
        </p:nvPicPr>
        <p:blipFill rotWithShape="1">
          <a:blip r:embed="rId4">
            <a:alphaModFix/>
          </a:blip>
          <a:srcRect b="0" l="0" r="0" t="0"/>
          <a:stretch/>
        </p:blipFill>
        <p:spPr>
          <a:xfrm>
            <a:off x="5796136" y="836712"/>
            <a:ext cx="2797398" cy="276461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33"/>
          <p:cNvPicPr preferRelativeResize="0"/>
          <p:nvPr/>
        </p:nvPicPr>
        <p:blipFill rotWithShape="1">
          <a:blip r:embed="rId3">
            <a:alphaModFix/>
          </a:blip>
          <a:srcRect b="6916" l="0" r="0" t="0"/>
          <a:stretch/>
        </p:blipFill>
        <p:spPr>
          <a:xfrm>
            <a:off x="251520" y="260648"/>
            <a:ext cx="3143250" cy="2163375"/>
          </a:xfrm>
          <a:prstGeom prst="rect">
            <a:avLst/>
          </a:prstGeom>
          <a:noFill/>
          <a:ln>
            <a:noFill/>
          </a:ln>
        </p:spPr>
      </p:pic>
      <p:pic>
        <p:nvPicPr>
          <p:cNvPr id="236" name="Google Shape;236;p33"/>
          <p:cNvPicPr preferRelativeResize="0"/>
          <p:nvPr/>
        </p:nvPicPr>
        <p:blipFill rotWithShape="1">
          <a:blip r:embed="rId4">
            <a:alphaModFix/>
          </a:blip>
          <a:srcRect b="0" l="0" r="0" t="0"/>
          <a:stretch/>
        </p:blipFill>
        <p:spPr>
          <a:xfrm>
            <a:off x="3664499" y="1556792"/>
            <a:ext cx="5080066" cy="4879777"/>
          </a:xfrm>
          <a:prstGeom prst="rect">
            <a:avLst/>
          </a:prstGeom>
          <a:noFill/>
          <a:ln>
            <a:noFill/>
          </a:ln>
        </p:spPr>
      </p:pic>
      <p:sp>
        <p:nvSpPr>
          <p:cNvPr id="237" name="Google Shape;237;p33"/>
          <p:cNvSpPr/>
          <p:nvPr/>
        </p:nvSpPr>
        <p:spPr>
          <a:xfrm>
            <a:off x="1135553" y="1952836"/>
            <a:ext cx="72008" cy="72008"/>
          </a:xfrm>
          <a:prstGeom prst="ellipse">
            <a:avLst/>
          </a:prstGeom>
          <a:solidFill>
            <a:srgbClr val="FF0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8" name="Google Shape;238;p33"/>
          <p:cNvSpPr/>
          <p:nvPr/>
        </p:nvSpPr>
        <p:spPr>
          <a:xfrm>
            <a:off x="1403648" y="1952931"/>
            <a:ext cx="72008" cy="72008"/>
          </a:xfrm>
          <a:prstGeom prst="ellipse">
            <a:avLst/>
          </a:prstGeom>
          <a:solidFill>
            <a:srgbClr val="FF0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9" name="Google Shape;239;p33"/>
          <p:cNvSpPr/>
          <p:nvPr/>
        </p:nvSpPr>
        <p:spPr>
          <a:xfrm>
            <a:off x="4902781" y="4746593"/>
            <a:ext cx="72008" cy="72008"/>
          </a:xfrm>
          <a:prstGeom prst="ellipse">
            <a:avLst/>
          </a:prstGeom>
          <a:solidFill>
            <a:srgbClr val="FF0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0" name="Google Shape;240;p33"/>
          <p:cNvSpPr/>
          <p:nvPr/>
        </p:nvSpPr>
        <p:spPr>
          <a:xfrm>
            <a:off x="1519046" y="1556887"/>
            <a:ext cx="72008" cy="72008"/>
          </a:xfrm>
          <a:prstGeom prst="ellipse">
            <a:avLst/>
          </a:prstGeom>
          <a:solidFill>
            <a:srgbClr val="FFC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1" name="Google Shape;241;p33"/>
          <p:cNvSpPr/>
          <p:nvPr/>
        </p:nvSpPr>
        <p:spPr>
          <a:xfrm>
            <a:off x="1759062" y="1844824"/>
            <a:ext cx="72008" cy="72008"/>
          </a:xfrm>
          <a:prstGeom prst="ellipse">
            <a:avLst/>
          </a:prstGeom>
          <a:solidFill>
            <a:srgbClr val="FFC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2" name="Google Shape;242;p33"/>
          <p:cNvSpPr/>
          <p:nvPr/>
        </p:nvSpPr>
        <p:spPr>
          <a:xfrm>
            <a:off x="5530779" y="4107015"/>
            <a:ext cx="72008" cy="72008"/>
          </a:xfrm>
          <a:prstGeom prst="ellipse">
            <a:avLst/>
          </a:prstGeom>
          <a:solidFill>
            <a:srgbClr val="FFC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3" name="Google Shape;243;p33"/>
          <p:cNvSpPr/>
          <p:nvPr/>
        </p:nvSpPr>
        <p:spPr>
          <a:xfrm>
            <a:off x="5520116" y="4509120"/>
            <a:ext cx="72008" cy="72008"/>
          </a:xfrm>
          <a:prstGeom prst="ellipse">
            <a:avLst/>
          </a:prstGeom>
          <a:solidFill>
            <a:srgbClr val="FFC0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4" name="Google Shape;244;p33"/>
          <p:cNvSpPr/>
          <p:nvPr/>
        </p:nvSpPr>
        <p:spPr>
          <a:xfrm>
            <a:off x="1823145" y="1196752"/>
            <a:ext cx="72008" cy="72008"/>
          </a:xfrm>
          <a:prstGeom prst="ellipse">
            <a:avLst/>
          </a:prstGeom>
          <a:solidFill>
            <a:srgbClr val="FFFF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5" name="Google Shape;245;p33"/>
          <p:cNvSpPr/>
          <p:nvPr/>
        </p:nvSpPr>
        <p:spPr>
          <a:xfrm>
            <a:off x="2051720" y="1516547"/>
            <a:ext cx="72008" cy="72008"/>
          </a:xfrm>
          <a:prstGeom prst="ellipse">
            <a:avLst/>
          </a:prstGeom>
          <a:solidFill>
            <a:srgbClr val="FFFF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6" name="Google Shape;246;p33"/>
          <p:cNvSpPr/>
          <p:nvPr/>
        </p:nvSpPr>
        <p:spPr>
          <a:xfrm>
            <a:off x="6516216" y="3377362"/>
            <a:ext cx="72008" cy="72008"/>
          </a:xfrm>
          <a:prstGeom prst="ellipse">
            <a:avLst/>
          </a:prstGeom>
          <a:solidFill>
            <a:srgbClr val="FFFF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7" name="Google Shape;247;p33"/>
          <p:cNvSpPr/>
          <p:nvPr/>
        </p:nvSpPr>
        <p:spPr>
          <a:xfrm>
            <a:off x="6516216" y="3960676"/>
            <a:ext cx="72008" cy="72008"/>
          </a:xfrm>
          <a:prstGeom prst="ellipse">
            <a:avLst/>
          </a:prstGeom>
          <a:solidFill>
            <a:srgbClr val="FFFF0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8" name="Google Shape;248;p33"/>
          <p:cNvSpPr/>
          <p:nvPr/>
        </p:nvSpPr>
        <p:spPr>
          <a:xfrm>
            <a:off x="2123728" y="908720"/>
            <a:ext cx="72008" cy="72008"/>
          </a:xfrm>
          <a:prstGeom prst="ellipse">
            <a:avLst/>
          </a:prstGeom>
          <a:solidFill>
            <a:srgbClr val="00B05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9" name="Google Shape;249;p33"/>
          <p:cNvSpPr/>
          <p:nvPr/>
        </p:nvSpPr>
        <p:spPr>
          <a:xfrm>
            <a:off x="2267744" y="1052736"/>
            <a:ext cx="72008" cy="72008"/>
          </a:xfrm>
          <a:prstGeom prst="ellipse">
            <a:avLst/>
          </a:prstGeom>
          <a:solidFill>
            <a:srgbClr val="00B05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0" name="Google Shape;250;p33"/>
          <p:cNvSpPr/>
          <p:nvPr/>
        </p:nvSpPr>
        <p:spPr>
          <a:xfrm>
            <a:off x="7489012" y="2813710"/>
            <a:ext cx="72008" cy="72008"/>
          </a:xfrm>
          <a:prstGeom prst="ellipse">
            <a:avLst/>
          </a:prstGeom>
          <a:solidFill>
            <a:srgbClr val="00B05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1" name="Google Shape;251;p33"/>
          <p:cNvSpPr/>
          <p:nvPr/>
        </p:nvSpPr>
        <p:spPr>
          <a:xfrm>
            <a:off x="7489012" y="3140968"/>
            <a:ext cx="72008" cy="72008"/>
          </a:xfrm>
          <a:prstGeom prst="ellipse">
            <a:avLst/>
          </a:prstGeom>
          <a:solidFill>
            <a:srgbClr val="00B05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2" name="Google Shape;252;p33"/>
          <p:cNvSpPr/>
          <p:nvPr/>
        </p:nvSpPr>
        <p:spPr>
          <a:xfrm>
            <a:off x="8100392" y="2492896"/>
            <a:ext cx="72008" cy="72008"/>
          </a:xfrm>
          <a:prstGeom prst="ellipse">
            <a:avLst/>
          </a:prstGeom>
          <a:solidFill>
            <a:srgbClr val="00B0F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3" name="Google Shape;253;p33"/>
          <p:cNvSpPr/>
          <p:nvPr/>
        </p:nvSpPr>
        <p:spPr>
          <a:xfrm>
            <a:off x="2483768" y="764704"/>
            <a:ext cx="72008" cy="72008"/>
          </a:xfrm>
          <a:prstGeom prst="ellipse">
            <a:avLst/>
          </a:prstGeom>
          <a:solidFill>
            <a:srgbClr val="00B0F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4" name="Google Shape;254;p33"/>
          <p:cNvSpPr/>
          <p:nvPr/>
        </p:nvSpPr>
        <p:spPr>
          <a:xfrm>
            <a:off x="2682625" y="764704"/>
            <a:ext cx="72008" cy="72008"/>
          </a:xfrm>
          <a:prstGeom prst="ellipse">
            <a:avLst/>
          </a:prstGeom>
          <a:solidFill>
            <a:srgbClr val="00B0F0"/>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4"/>
          <p:cNvSpPr txBox="1"/>
          <p:nvPr/>
        </p:nvSpPr>
        <p:spPr>
          <a:xfrm>
            <a:off x="539552" y="4451628"/>
            <a:ext cx="8424936"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2400">
                <a:solidFill>
                  <a:schemeClr val="dk1"/>
                </a:solidFill>
                <a:latin typeface="Calibri"/>
                <a:ea typeface="Calibri"/>
                <a:cs typeface="Calibri"/>
                <a:sym typeface="Calibri"/>
              </a:rPr>
              <a:t>Punto P</a:t>
            </a:r>
            <a:r>
              <a:rPr lang="es-ES" sz="2400">
                <a:solidFill>
                  <a:schemeClr val="dk1"/>
                </a:solidFill>
                <a:latin typeface="Calibri"/>
                <a:ea typeface="Calibri"/>
                <a:cs typeface="Calibri"/>
                <a:sym typeface="Calibri"/>
              </a:rPr>
              <a:t>: sólo hay 1 fase (L), y será así hasta bajar a la línea de fase L (línea de líquidus). La concentración de sus componentes será: </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para el componente A: 	 C</a:t>
            </a:r>
            <a:r>
              <a:rPr baseline="-25000" lang="es-ES" sz="2400">
                <a:solidFill>
                  <a:schemeClr val="dk1"/>
                </a:solidFill>
                <a:latin typeface="Calibri"/>
                <a:ea typeface="Calibri"/>
                <a:cs typeface="Calibri"/>
                <a:sym typeface="Calibri"/>
              </a:rPr>
              <a:t>A</a:t>
            </a:r>
            <a:r>
              <a:rPr lang="es-ES" sz="2400">
                <a:solidFill>
                  <a:schemeClr val="dk1"/>
                </a:solidFill>
                <a:latin typeface="Calibri"/>
                <a:ea typeface="Calibri"/>
                <a:cs typeface="Calibri"/>
                <a:sym typeface="Calibri"/>
              </a:rPr>
              <a:t> = C</a:t>
            </a:r>
            <a:r>
              <a:rPr baseline="-25000" lang="es-ES" sz="2400">
                <a:solidFill>
                  <a:schemeClr val="dk1"/>
                </a:solidFill>
                <a:latin typeface="Calibri"/>
                <a:ea typeface="Calibri"/>
                <a:cs typeface="Calibri"/>
                <a:sym typeface="Calibri"/>
              </a:rPr>
              <a:t>0</a:t>
            </a:r>
            <a:r>
              <a:rPr lang="es-ES" sz="2400">
                <a:solidFill>
                  <a:schemeClr val="dk1"/>
                </a:solidFill>
                <a:latin typeface="Calibri"/>
                <a:ea typeface="Calibri"/>
                <a:cs typeface="Calibri"/>
                <a:sym typeface="Calibri"/>
              </a:rPr>
              <a:t> = 50%, </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y para el componente B: 	 C</a:t>
            </a:r>
            <a:r>
              <a:rPr baseline="-25000" lang="es-ES" sz="2400">
                <a:solidFill>
                  <a:schemeClr val="dk1"/>
                </a:solidFill>
                <a:latin typeface="Calibri"/>
                <a:ea typeface="Calibri"/>
                <a:cs typeface="Calibri"/>
                <a:sym typeface="Calibri"/>
              </a:rPr>
              <a:t>B</a:t>
            </a:r>
            <a:r>
              <a:rPr lang="es-ES" sz="2400">
                <a:solidFill>
                  <a:schemeClr val="dk1"/>
                </a:solidFill>
                <a:latin typeface="Calibri"/>
                <a:ea typeface="Calibri"/>
                <a:cs typeface="Calibri"/>
                <a:sym typeface="Calibri"/>
              </a:rPr>
              <a:t> = 100 - C</a:t>
            </a:r>
            <a:r>
              <a:rPr baseline="-25000" lang="es-ES" sz="2400">
                <a:solidFill>
                  <a:schemeClr val="dk1"/>
                </a:solidFill>
                <a:latin typeface="Calibri"/>
                <a:ea typeface="Calibri"/>
                <a:cs typeface="Calibri"/>
                <a:sym typeface="Calibri"/>
              </a:rPr>
              <a:t>0</a:t>
            </a:r>
            <a:r>
              <a:rPr lang="es-ES" sz="2400">
                <a:solidFill>
                  <a:schemeClr val="dk1"/>
                </a:solidFill>
                <a:latin typeface="Calibri"/>
                <a:ea typeface="Calibri"/>
                <a:cs typeface="Calibri"/>
                <a:sym typeface="Calibri"/>
              </a:rPr>
              <a:t> = 50%</a:t>
            </a:r>
            <a:endParaRPr sz="2400">
              <a:solidFill>
                <a:schemeClr val="dk1"/>
              </a:solidFill>
              <a:latin typeface="Calibri"/>
              <a:ea typeface="Calibri"/>
              <a:cs typeface="Calibri"/>
              <a:sym typeface="Calibri"/>
            </a:endParaRPr>
          </a:p>
        </p:txBody>
      </p:sp>
      <p:pic>
        <p:nvPicPr>
          <p:cNvPr id="260" name="Google Shape;260;p34"/>
          <p:cNvPicPr preferRelativeResize="0"/>
          <p:nvPr/>
        </p:nvPicPr>
        <p:blipFill rotWithShape="1">
          <a:blip r:embed="rId3">
            <a:alphaModFix/>
          </a:blip>
          <a:srcRect b="0" l="0" r="0" t="0"/>
          <a:stretch/>
        </p:blipFill>
        <p:spPr>
          <a:xfrm>
            <a:off x="385764" y="542925"/>
            <a:ext cx="5230710" cy="3606155"/>
          </a:xfrm>
          <a:prstGeom prst="rect">
            <a:avLst/>
          </a:prstGeom>
          <a:noFill/>
          <a:ln>
            <a:noFill/>
          </a:ln>
        </p:spPr>
      </p:pic>
      <p:sp>
        <p:nvSpPr>
          <p:cNvPr id="261" name="Google Shape;261;p34"/>
          <p:cNvSpPr txBox="1"/>
          <p:nvPr/>
        </p:nvSpPr>
        <p:spPr>
          <a:xfrm>
            <a:off x="5580112" y="620688"/>
            <a:ext cx="3456384" cy="1938992"/>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000">
                <a:solidFill>
                  <a:schemeClr val="dk1"/>
                </a:solidFill>
                <a:latin typeface="Calibri"/>
                <a:ea typeface="Calibri"/>
                <a:cs typeface="Calibri"/>
                <a:sym typeface="Calibri"/>
              </a:rPr>
              <a:t>Consideremos diversos puntos dentro de la gráfica, que corresponden al enfriamiento de una aleación determinada (es decir, con una concentración determinada).</a:t>
            </a:r>
            <a:endParaRPr/>
          </a:p>
        </p:txBody>
      </p:sp>
      <p:sp>
        <p:nvSpPr>
          <p:cNvPr id="262" name="Google Shape;262;p34"/>
          <p:cNvSpPr/>
          <p:nvPr/>
        </p:nvSpPr>
        <p:spPr>
          <a:xfrm>
            <a:off x="2893107" y="1196752"/>
            <a:ext cx="216024" cy="147647"/>
          </a:xfrm>
          <a:prstGeom prst="ellipse">
            <a:avLst/>
          </a:prstGeom>
          <a:noFill/>
          <a:ln cap="flat" cmpd="sng" w="38100">
            <a:solidFill>
              <a:srgbClr val="FFFF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5"/>
          <p:cNvSpPr txBox="1"/>
          <p:nvPr/>
        </p:nvSpPr>
        <p:spPr>
          <a:xfrm>
            <a:off x="683568" y="4451628"/>
            <a:ext cx="8136904"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2400">
                <a:solidFill>
                  <a:schemeClr val="dk1"/>
                </a:solidFill>
                <a:latin typeface="Calibri"/>
                <a:ea typeface="Calibri"/>
                <a:cs typeface="Calibri"/>
                <a:sym typeface="Calibri"/>
              </a:rPr>
              <a:t>Punto Q</a:t>
            </a:r>
            <a:r>
              <a:rPr lang="es-ES" sz="2400">
                <a:solidFill>
                  <a:schemeClr val="dk1"/>
                </a:solidFill>
                <a:latin typeface="Calibri"/>
                <a:ea typeface="Calibri"/>
                <a:cs typeface="Calibri"/>
                <a:sym typeface="Calibri"/>
              </a:rPr>
              <a:t>: es un punto sobre la línea de fase L (línea de líquidus). A partir de ahora comenzará a aparecer la fase α. Las concentraciones no cambiarían: el líquido estará formado por:</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para el componente A: 	 C</a:t>
            </a:r>
            <a:r>
              <a:rPr baseline="-25000" lang="es-ES" sz="2400">
                <a:solidFill>
                  <a:schemeClr val="dk1"/>
                </a:solidFill>
                <a:latin typeface="Calibri"/>
                <a:ea typeface="Calibri"/>
                <a:cs typeface="Calibri"/>
                <a:sym typeface="Calibri"/>
              </a:rPr>
              <a:t>A</a:t>
            </a:r>
            <a:r>
              <a:rPr lang="es-ES" sz="2400">
                <a:solidFill>
                  <a:schemeClr val="dk1"/>
                </a:solidFill>
                <a:latin typeface="Calibri"/>
                <a:ea typeface="Calibri"/>
                <a:cs typeface="Calibri"/>
                <a:sym typeface="Calibri"/>
              </a:rPr>
              <a:t> = C</a:t>
            </a:r>
            <a:r>
              <a:rPr baseline="-25000" lang="es-ES" sz="2400">
                <a:solidFill>
                  <a:schemeClr val="dk1"/>
                </a:solidFill>
                <a:latin typeface="Calibri"/>
                <a:ea typeface="Calibri"/>
                <a:cs typeface="Calibri"/>
                <a:sym typeface="Calibri"/>
              </a:rPr>
              <a:t>0</a:t>
            </a:r>
            <a:r>
              <a:rPr lang="es-ES" sz="2400">
                <a:solidFill>
                  <a:schemeClr val="dk1"/>
                </a:solidFill>
                <a:latin typeface="Calibri"/>
                <a:ea typeface="Calibri"/>
                <a:cs typeface="Calibri"/>
                <a:sym typeface="Calibri"/>
              </a:rPr>
              <a:t> = 50%, </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y para el componente B: 	 C</a:t>
            </a:r>
            <a:r>
              <a:rPr baseline="-25000" lang="es-ES" sz="2400">
                <a:solidFill>
                  <a:schemeClr val="dk1"/>
                </a:solidFill>
                <a:latin typeface="Calibri"/>
                <a:ea typeface="Calibri"/>
                <a:cs typeface="Calibri"/>
                <a:sym typeface="Calibri"/>
              </a:rPr>
              <a:t>B</a:t>
            </a:r>
            <a:r>
              <a:rPr lang="es-ES" sz="2400">
                <a:solidFill>
                  <a:schemeClr val="dk1"/>
                </a:solidFill>
                <a:latin typeface="Calibri"/>
                <a:ea typeface="Calibri"/>
                <a:cs typeface="Calibri"/>
                <a:sym typeface="Calibri"/>
              </a:rPr>
              <a:t> = 100 - C</a:t>
            </a:r>
            <a:r>
              <a:rPr baseline="-25000" lang="es-ES" sz="2400">
                <a:solidFill>
                  <a:schemeClr val="dk1"/>
                </a:solidFill>
                <a:latin typeface="Calibri"/>
                <a:ea typeface="Calibri"/>
                <a:cs typeface="Calibri"/>
                <a:sym typeface="Calibri"/>
              </a:rPr>
              <a:t>0</a:t>
            </a:r>
            <a:r>
              <a:rPr lang="es-ES" sz="2400">
                <a:solidFill>
                  <a:schemeClr val="dk1"/>
                </a:solidFill>
                <a:latin typeface="Calibri"/>
                <a:ea typeface="Calibri"/>
                <a:cs typeface="Calibri"/>
                <a:sym typeface="Calibri"/>
              </a:rPr>
              <a:t> = 50%</a:t>
            </a:r>
            <a:endParaRPr sz="2400">
              <a:solidFill>
                <a:schemeClr val="dk1"/>
              </a:solidFill>
              <a:latin typeface="Calibri"/>
              <a:ea typeface="Calibri"/>
              <a:cs typeface="Calibri"/>
              <a:sym typeface="Calibri"/>
            </a:endParaRPr>
          </a:p>
        </p:txBody>
      </p:sp>
      <p:pic>
        <p:nvPicPr>
          <p:cNvPr id="268" name="Google Shape;268;p35"/>
          <p:cNvPicPr preferRelativeResize="0"/>
          <p:nvPr/>
        </p:nvPicPr>
        <p:blipFill rotWithShape="1">
          <a:blip r:embed="rId3">
            <a:alphaModFix/>
          </a:blip>
          <a:srcRect b="0" l="0" r="0" t="0"/>
          <a:stretch/>
        </p:blipFill>
        <p:spPr>
          <a:xfrm>
            <a:off x="385764" y="542925"/>
            <a:ext cx="5230710" cy="3606155"/>
          </a:xfrm>
          <a:prstGeom prst="rect">
            <a:avLst/>
          </a:prstGeom>
          <a:noFill/>
          <a:ln>
            <a:noFill/>
          </a:ln>
        </p:spPr>
      </p:pic>
      <p:sp>
        <p:nvSpPr>
          <p:cNvPr id="269" name="Google Shape;269;p35"/>
          <p:cNvSpPr/>
          <p:nvPr/>
        </p:nvSpPr>
        <p:spPr>
          <a:xfrm>
            <a:off x="2893107" y="1700808"/>
            <a:ext cx="216024" cy="147647"/>
          </a:xfrm>
          <a:prstGeom prst="ellipse">
            <a:avLst/>
          </a:prstGeom>
          <a:noFill/>
          <a:ln cap="flat" cmpd="sng" w="38100">
            <a:solidFill>
              <a:srgbClr val="FFFF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67"/>
                                        </p:tgtEl>
                                        <p:attrNameLst>
                                          <p:attrName>style.visibility</p:attrName>
                                        </p:attrNameLst>
                                      </p:cBhvr>
                                      <p:to>
                                        <p:strVal val="visible"/>
                                      </p:to>
                                    </p:set>
                                    <p:animEffect filter="fade" transition="in">
                                      <p:cBhvr>
                                        <p:cTn dur="1000"/>
                                        <p:tgtEl>
                                          <p:spTgt spid="2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6"/>
          <p:cNvSpPr txBox="1"/>
          <p:nvPr/>
        </p:nvSpPr>
        <p:spPr>
          <a:xfrm>
            <a:off x="611560" y="4149080"/>
            <a:ext cx="8136904"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000">
                <a:solidFill>
                  <a:schemeClr val="dk1"/>
                </a:solidFill>
                <a:latin typeface="Calibri"/>
                <a:ea typeface="Calibri"/>
                <a:cs typeface="Calibri"/>
                <a:sym typeface="Calibri"/>
              </a:rPr>
              <a:t>Se traza una horizontal (isoterma) por el punto D, que cortará a las líneas de líquidus y sólidus, proporcionando la concentración de los componentes A y B en las fases L y α que coexisten en el punto D:</a:t>
            </a:r>
            <a:endParaRPr/>
          </a:p>
        </p:txBody>
      </p:sp>
      <p:pic>
        <p:nvPicPr>
          <p:cNvPr id="275" name="Google Shape;275;p36"/>
          <p:cNvPicPr preferRelativeResize="0"/>
          <p:nvPr/>
        </p:nvPicPr>
        <p:blipFill rotWithShape="1">
          <a:blip r:embed="rId3">
            <a:alphaModFix/>
          </a:blip>
          <a:srcRect b="0" l="0" r="0" t="0"/>
          <a:stretch/>
        </p:blipFill>
        <p:spPr>
          <a:xfrm>
            <a:off x="385764" y="542925"/>
            <a:ext cx="5230710" cy="3606155"/>
          </a:xfrm>
          <a:prstGeom prst="rect">
            <a:avLst/>
          </a:prstGeom>
          <a:noFill/>
          <a:ln>
            <a:noFill/>
          </a:ln>
        </p:spPr>
      </p:pic>
      <p:sp>
        <p:nvSpPr>
          <p:cNvPr id="276" name="Google Shape;276;p36"/>
          <p:cNvSpPr txBox="1"/>
          <p:nvPr/>
        </p:nvSpPr>
        <p:spPr>
          <a:xfrm>
            <a:off x="5580112" y="764704"/>
            <a:ext cx="3384376" cy="30469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2400">
                <a:solidFill>
                  <a:schemeClr val="dk1"/>
                </a:solidFill>
                <a:latin typeface="Calibri"/>
                <a:ea typeface="Calibri"/>
                <a:cs typeface="Calibri"/>
                <a:sym typeface="Calibri"/>
              </a:rPr>
              <a:t>Punto D</a:t>
            </a:r>
            <a:r>
              <a:rPr lang="es-ES" sz="2400">
                <a:solidFill>
                  <a:schemeClr val="dk1"/>
                </a:solidFill>
                <a:latin typeface="Calibri"/>
                <a:ea typeface="Calibri"/>
                <a:cs typeface="Calibri"/>
                <a:sym typeface="Calibri"/>
              </a:rPr>
              <a:t>: En esa zona conviven las fases L y α, con lo que se debe averiguar el porcentaje de cada una. Para ello se aplica la denominada </a:t>
            </a:r>
            <a:r>
              <a:rPr b="1" lang="es-ES" sz="2400">
                <a:solidFill>
                  <a:schemeClr val="dk1"/>
                </a:solidFill>
                <a:latin typeface="Calibri"/>
                <a:ea typeface="Calibri"/>
                <a:cs typeface="Calibri"/>
                <a:sym typeface="Calibri"/>
              </a:rPr>
              <a:t>regla de la palanca </a:t>
            </a:r>
            <a:r>
              <a:rPr lang="es-ES" sz="2400">
                <a:solidFill>
                  <a:schemeClr val="dk1"/>
                </a:solidFill>
                <a:latin typeface="Calibri"/>
                <a:ea typeface="Calibri"/>
                <a:cs typeface="Calibri"/>
                <a:sym typeface="Calibri"/>
              </a:rPr>
              <a:t>o</a:t>
            </a:r>
            <a:r>
              <a:rPr b="1" lang="es-ES" sz="2400">
                <a:solidFill>
                  <a:schemeClr val="dk1"/>
                </a:solidFill>
                <a:latin typeface="Calibri"/>
                <a:ea typeface="Calibri"/>
                <a:cs typeface="Calibri"/>
                <a:sym typeface="Calibri"/>
              </a:rPr>
              <a:t> de los segmentos inversos</a:t>
            </a:r>
            <a:r>
              <a:rPr lang="es-ES" sz="2400">
                <a:solidFill>
                  <a:schemeClr val="dk1"/>
                </a:solidFill>
                <a:latin typeface="Calibri"/>
                <a:ea typeface="Calibri"/>
                <a:cs typeface="Calibri"/>
                <a:sym typeface="Calibri"/>
              </a:rPr>
              <a:t>:</a:t>
            </a:r>
            <a:endParaRPr/>
          </a:p>
        </p:txBody>
      </p:sp>
      <p:graphicFrame>
        <p:nvGraphicFramePr>
          <p:cNvPr id="277" name="Google Shape;277;p36"/>
          <p:cNvGraphicFramePr/>
          <p:nvPr/>
        </p:nvGraphicFramePr>
        <p:xfrm>
          <a:off x="2568474" y="5236751"/>
          <a:ext cx="3000000" cy="3000000"/>
        </p:xfrm>
        <a:graphic>
          <a:graphicData uri="http://schemas.openxmlformats.org/drawingml/2006/table">
            <a:tbl>
              <a:tblPr bandRow="1" firstRow="1">
                <a:noFill/>
                <a:tableStyleId>{57274851-8D23-44CC-9654-2E33CB473805}</a:tableStyleId>
              </a:tblPr>
              <a:tblGrid>
                <a:gridCol w="3048000"/>
                <a:gridCol w="3048000"/>
              </a:tblGrid>
              <a:tr h="370850">
                <a:tc>
                  <a:txBody>
                    <a:bodyPr/>
                    <a:lstStyle/>
                    <a:p>
                      <a:pPr indent="0" lvl="0" marL="0" marR="0" rtl="0" algn="ctr">
                        <a:spcBef>
                          <a:spcPts val="0"/>
                        </a:spcBef>
                        <a:spcAft>
                          <a:spcPts val="0"/>
                        </a:spcAft>
                        <a:buNone/>
                      </a:pPr>
                      <a:r>
                        <a:rPr lang="es-ES" sz="2400" u="none" cap="none" strike="noStrike"/>
                        <a:t>fase L</a:t>
                      </a:r>
                      <a:endParaRPr sz="2400" u="none" cap="none" strike="noStrike"/>
                    </a:p>
                  </a:txBody>
                  <a:tcPr marT="45725" marB="45725" marR="91450" marL="91450"/>
                </a:tc>
                <a:tc>
                  <a:txBody>
                    <a:bodyPr/>
                    <a:lstStyle/>
                    <a:p>
                      <a:pPr indent="0" lvl="0" marL="0" marR="0" rtl="0" algn="ctr">
                        <a:spcBef>
                          <a:spcPts val="0"/>
                        </a:spcBef>
                        <a:spcAft>
                          <a:spcPts val="0"/>
                        </a:spcAft>
                        <a:buNone/>
                      </a:pPr>
                      <a:r>
                        <a:rPr lang="es-ES" sz="2400" u="none" cap="none" strike="noStrike"/>
                        <a:t>fase α</a:t>
                      </a:r>
                      <a:endParaRPr sz="2400" u="none" cap="none" strike="noStrike"/>
                    </a:p>
                  </a:txBody>
                  <a:tcPr marT="45725" marB="45725" marR="91450" marL="91450"/>
                </a:tc>
              </a:tr>
              <a:tr h="370850">
                <a:tc>
                  <a:txBody>
                    <a:bodyPr/>
                    <a:lstStyle/>
                    <a:p>
                      <a:pPr indent="0" lvl="0" marL="0" marR="0" rtl="0" algn="ctr">
                        <a:spcBef>
                          <a:spcPts val="0"/>
                        </a:spcBef>
                        <a:spcAft>
                          <a:spcPts val="0"/>
                        </a:spcAft>
                        <a:buNone/>
                      </a:pPr>
                      <a:r>
                        <a:rPr lang="es-ES" sz="2400" u="none" cap="none" strike="noStrike"/>
                        <a:t>C</a:t>
                      </a:r>
                      <a:r>
                        <a:rPr baseline="-25000" lang="es-ES" sz="2400" u="none" cap="none" strike="noStrike"/>
                        <a:t>A,L</a:t>
                      </a:r>
                      <a:r>
                        <a:rPr lang="es-ES" sz="2400" u="none" cap="none" strike="noStrike"/>
                        <a:t> = C</a:t>
                      </a:r>
                      <a:r>
                        <a:rPr baseline="-25000" lang="es-ES" sz="2400" u="none" cap="none" strike="noStrike"/>
                        <a:t>L</a:t>
                      </a:r>
                      <a:r>
                        <a:rPr lang="es-ES" sz="2400" u="none" cap="none" strike="noStrike"/>
                        <a:t> = 29%</a:t>
                      </a:r>
                      <a:endParaRPr sz="2400" u="none" cap="none" strike="noStrike"/>
                    </a:p>
                  </a:txBody>
                  <a:tcPr marT="45725" marB="45725" marR="91450" marL="91450"/>
                </a:tc>
                <a:tc>
                  <a:txBody>
                    <a:bodyPr/>
                    <a:lstStyle/>
                    <a:p>
                      <a:pPr indent="0" lvl="0" marL="0" marR="0" rtl="0" algn="ctr">
                        <a:spcBef>
                          <a:spcPts val="0"/>
                        </a:spcBef>
                        <a:spcAft>
                          <a:spcPts val="0"/>
                        </a:spcAft>
                        <a:buNone/>
                      </a:pPr>
                      <a:r>
                        <a:rPr lang="es-ES" sz="2400" u="none" cap="none" strike="noStrike"/>
                        <a:t>C</a:t>
                      </a:r>
                      <a:r>
                        <a:rPr baseline="-25000" lang="es-ES" sz="2400" u="none" cap="none" strike="noStrike"/>
                        <a:t>A,α</a:t>
                      </a:r>
                      <a:r>
                        <a:rPr lang="es-ES" sz="2400" u="none" cap="none" strike="noStrike"/>
                        <a:t> = C</a:t>
                      </a:r>
                      <a:r>
                        <a:rPr baseline="-25000" lang="es-ES" sz="2400" u="none" cap="none" strike="noStrike"/>
                        <a:t>α</a:t>
                      </a:r>
                      <a:r>
                        <a:rPr lang="es-ES" sz="2400" u="none" cap="none" strike="noStrike"/>
                        <a:t> = 70%</a:t>
                      </a:r>
                      <a:endParaRPr sz="2400" u="none" cap="none" strike="noStrike"/>
                    </a:p>
                  </a:txBody>
                  <a:tcPr marT="45725" marB="45725" marR="91450" marL="91450"/>
                </a:tc>
              </a:tr>
              <a:tr h="370850">
                <a:tc>
                  <a:txBody>
                    <a:bodyPr/>
                    <a:lstStyle/>
                    <a:p>
                      <a:pPr indent="0" lvl="0" marL="0" marR="0" rtl="0" algn="ctr">
                        <a:lnSpc>
                          <a:spcPct val="100000"/>
                        </a:lnSpc>
                        <a:spcBef>
                          <a:spcPts val="0"/>
                        </a:spcBef>
                        <a:spcAft>
                          <a:spcPts val="0"/>
                        </a:spcAft>
                        <a:buClr>
                          <a:schemeClr val="dk1"/>
                        </a:buClr>
                        <a:buSzPts val="2400"/>
                        <a:buFont typeface="Calibri"/>
                        <a:buNone/>
                      </a:pPr>
                      <a:r>
                        <a:rPr lang="es-ES" sz="2400" u="none" cap="none" strike="noStrike"/>
                        <a:t>C</a:t>
                      </a:r>
                      <a:r>
                        <a:rPr baseline="-25000" lang="es-ES" sz="2400" u="none" cap="none" strike="noStrike"/>
                        <a:t>B,L</a:t>
                      </a:r>
                      <a:r>
                        <a:rPr lang="es-ES" sz="2400" u="none" cap="none" strike="noStrike"/>
                        <a:t> = 100 - C</a:t>
                      </a:r>
                      <a:r>
                        <a:rPr baseline="-25000" lang="es-ES" sz="2400" u="none" cap="none" strike="noStrike"/>
                        <a:t>L</a:t>
                      </a:r>
                      <a:r>
                        <a:rPr lang="es-ES" sz="2400" u="none" cap="none" strike="noStrike"/>
                        <a:t> = 71%</a:t>
                      </a:r>
                      <a:endParaRPr/>
                    </a:p>
                  </a:txBody>
                  <a:tcPr marT="45725" marB="45725" marR="91450" marL="91450"/>
                </a:tc>
                <a:tc>
                  <a:txBody>
                    <a:bodyPr/>
                    <a:lstStyle/>
                    <a:p>
                      <a:pPr indent="0" lvl="0" marL="0" marR="0" rtl="0" algn="ctr">
                        <a:lnSpc>
                          <a:spcPct val="100000"/>
                        </a:lnSpc>
                        <a:spcBef>
                          <a:spcPts val="0"/>
                        </a:spcBef>
                        <a:spcAft>
                          <a:spcPts val="0"/>
                        </a:spcAft>
                        <a:buClr>
                          <a:schemeClr val="dk1"/>
                        </a:buClr>
                        <a:buSzPts val="2400"/>
                        <a:buFont typeface="Calibri"/>
                        <a:buNone/>
                      </a:pPr>
                      <a:r>
                        <a:rPr lang="es-ES" sz="2400" u="none" cap="none" strike="noStrike"/>
                        <a:t>C</a:t>
                      </a:r>
                      <a:r>
                        <a:rPr baseline="-25000" lang="es-ES" sz="2400" u="none" cap="none" strike="noStrike"/>
                        <a:t>B,α</a:t>
                      </a:r>
                      <a:r>
                        <a:rPr lang="es-ES" sz="2400" u="none" cap="none" strike="noStrike"/>
                        <a:t> = 100 - C</a:t>
                      </a:r>
                      <a:r>
                        <a:rPr baseline="-25000" lang="es-ES" sz="2400" u="none" cap="none" strike="noStrike"/>
                        <a:t>α</a:t>
                      </a:r>
                      <a:r>
                        <a:rPr lang="es-ES" sz="2400" u="none" cap="none" strike="noStrike"/>
                        <a:t> = 30%</a:t>
                      </a:r>
                      <a:endParaRPr/>
                    </a:p>
                  </a:txBody>
                  <a:tcPr marT="45725" marB="45725" marR="91450" marL="91450"/>
                </a:tc>
              </a:tr>
            </a:tbl>
          </a:graphicData>
        </a:graphic>
      </p:graphicFrame>
      <p:sp>
        <p:nvSpPr>
          <p:cNvPr id="278" name="Google Shape;278;p36"/>
          <p:cNvSpPr/>
          <p:nvPr/>
        </p:nvSpPr>
        <p:spPr>
          <a:xfrm>
            <a:off x="2893107" y="1913200"/>
            <a:ext cx="216024" cy="147647"/>
          </a:xfrm>
          <a:prstGeom prst="ellipse">
            <a:avLst/>
          </a:prstGeom>
          <a:noFill/>
          <a:ln cap="flat" cmpd="sng" w="38100">
            <a:solidFill>
              <a:srgbClr val="FFFF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276"/>
                                        </p:tgtEl>
                                        <p:attrNameLst>
                                          <p:attrName>style.visibility</p:attrName>
                                        </p:attrNameLst>
                                      </p:cBhvr>
                                      <p:to>
                                        <p:strVal val="visible"/>
                                      </p:to>
                                    </p:set>
                                    <p:animEffect filter="fade" transition="in">
                                      <p:cBhvr>
                                        <p:cTn dur="1000"/>
                                        <p:tgtEl>
                                          <p:spTgt spid="2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p37"/>
          <p:cNvPicPr preferRelativeResize="0"/>
          <p:nvPr/>
        </p:nvPicPr>
        <p:blipFill rotWithShape="1">
          <a:blip r:embed="rId3">
            <a:alphaModFix/>
          </a:blip>
          <a:srcRect b="0" l="0" r="0" t="0"/>
          <a:stretch/>
        </p:blipFill>
        <p:spPr>
          <a:xfrm>
            <a:off x="385764" y="542925"/>
            <a:ext cx="5230710" cy="3606155"/>
          </a:xfrm>
          <a:prstGeom prst="rect">
            <a:avLst/>
          </a:prstGeom>
          <a:noFill/>
          <a:ln>
            <a:noFill/>
          </a:ln>
        </p:spPr>
      </p:pic>
      <p:sp>
        <p:nvSpPr>
          <p:cNvPr id="284" name="Google Shape;284;p37"/>
          <p:cNvSpPr txBox="1"/>
          <p:nvPr/>
        </p:nvSpPr>
        <p:spPr>
          <a:xfrm>
            <a:off x="5508104" y="764704"/>
            <a:ext cx="3456384"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Para saber la cantidad (fracción) de cada fase presente en el punto D, se debe observar nuevamente la isoterma y los segmentos formados (</a:t>
            </a:r>
            <a:r>
              <a:rPr b="1" lang="es-ES" sz="2400">
                <a:solidFill>
                  <a:schemeClr val="dk1"/>
                </a:solidFill>
                <a:latin typeface="Calibri"/>
                <a:ea typeface="Calibri"/>
                <a:cs typeface="Calibri"/>
                <a:sym typeface="Calibri"/>
              </a:rPr>
              <a:t>recta de reparto</a:t>
            </a:r>
            <a:r>
              <a:rPr lang="es-ES" sz="2400">
                <a:solidFill>
                  <a:schemeClr val="dk1"/>
                </a:solidFill>
                <a:latin typeface="Calibri"/>
                <a:ea typeface="Calibri"/>
                <a:cs typeface="Calibri"/>
                <a:sym typeface="Calibri"/>
              </a:rPr>
              <a:t>):</a:t>
            </a:r>
            <a:endParaRPr/>
          </a:p>
        </p:txBody>
      </p:sp>
      <p:graphicFrame>
        <p:nvGraphicFramePr>
          <p:cNvPr id="285" name="Google Shape;285;p37"/>
          <p:cNvGraphicFramePr/>
          <p:nvPr/>
        </p:nvGraphicFramePr>
        <p:xfrm>
          <a:off x="1403648" y="5229200"/>
          <a:ext cx="3000000" cy="3000000"/>
        </p:xfrm>
        <a:graphic>
          <a:graphicData uri="http://schemas.openxmlformats.org/drawingml/2006/table">
            <a:tbl>
              <a:tblPr bandRow="1" firstRow="1">
                <a:noFill/>
                <a:tableStyleId>{BF1D127E-7B41-4F9E-B72C-CDCB4BDB3888}</a:tableStyleId>
              </a:tblPr>
              <a:tblGrid>
                <a:gridCol w="3048000"/>
                <a:gridCol w="3048000"/>
              </a:tblGrid>
              <a:tr h="457200">
                <a:tc>
                  <a:txBody>
                    <a:bodyPr/>
                    <a:lstStyle/>
                    <a:p>
                      <a:pPr indent="0" lvl="0" marL="0" marR="0" rtl="0" algn="ctr">
                        <a:spcBef>
                          <a:spcPts val="0"/>
                        </a:spcBef>
                        <a:spcAft>
                          <a:spcPts val="0"/>
                        </a:spcAft>
                        <a:buNone/>
                      </a:pPr>
                      <a:r>
                        <a:rPr lang="es-ES" sz="2400" u="none" cap="none" strike="noStrike"/>
                        <a:t>Fracción de fase L</a:t>
                      </a:r>
                      <a:endParaRPr sz="2400" u="none" cap="none" strike="noStrike"/>
                    </a:p>
                  </a:txBody>
                  <a:tcPr marT="45725" marB="45725" marR="91450" marL="91450"/>
                </a:tc>
                <a:tc>
                  <a:txBody>
                    <a:bodyPr/>
                    <a:lstStyle/>
                    <a:p>
                      <a:pPr indent="0" lvl="0" marL="0" marR="0" rtl="0" algn="ctr">
                        <a:spcBef>
                          <a:spcPts val="0"/>
                        </a:spcBef>
                        <a:spcAft>
                          <a:spcPts val="0"/>
                        </a:spcAft>
                        <a:buNone/>
                      </a:pPr>
                      <a:r>
                        <a:rPr lang="es-ES" sz="2400" u="none" cap="none" strike="noStrike"/>
                        <a:t>Fracción de fase α</a:t>
                      </a:r>
                      <a:endParaRPr sz="2400" u="none" cap="none" strike="noStrike"/>
                    </a:p>
                  </a:txBody>
                  <a:tcPr marT="45725" marB="45725" marR="91450" marL="91450"/>
                </a:tc>
              </a:tr>
              <a:tr h="840425">
                <a:tc>
                  <a:txBody>
                    <a:bodyPr/>
                    <a:lstStyle/>
                    <a:p>
                      <a:pPr indent="0" lvl="0" marL="0" marR="0" rtl="0" algn="l">
                        <a:spcBef>
                          <a:spcPts val="0"/>
                        </a:spcBef>
                        <a:spcAft>
                          <a:spcPts val="0"/>
                        </a:spcAft>
                        <a:buNone/>
                      </a:pPr>
                      <a:r>
                        <a:t/>
                      </a:r>
                      <a:endParaRPr sz="1800"/>
                    </a:p>
                  </a:txBody>
                  <a:tcPr marT="45725" marB="45725" marR="91450" marL="91450" anchor="ctr"/>
                </a:tc>
                <a:tc>
                  <a:txBody>
                    <a:bodyPr/>
                    <a:lstStyle/>
                    <a:p>
                      <a:pPr indent="0" lvl="0" marL="0" marR="0" rtl="0" algn="l">
                        <a:spcBef>
                          <a:spcPts val="0"/>
                        </a:spcBef>
                        <a:spcAft>
                          <a:spcPts val="0"/>
                        </a:spcAft>
                        <a:buNone/>
                      </a:pPr>
                      <a:r>
                        <a:t/>
                      </a:r>
                      <a:endParaRPr sz="1800"/>
                    </a:p>
                  </a:txBody>
                  <a:tcPr marT="45725" marB="45725" marR="91450" marL="91450" anchor="ctr"/>
                </a:tc>
              </a:tr>
            </a:tbl>
          </a:graphicData>
        </a:graphic>
      </p:graphicFrame>
      <p:sp>
        <p:nvSpPr>
          <p:cNvPr id="286" name="Google Shape;286;p37"/>
          <p:cNvSpPr txBox="1"/>
          <p:nvPr/>
        </p:nvSpPr>
        <p:spPr>
          <a:xfrm>
            <a:off x="611560" y="4479503"/>
            <a:ext cx="813690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Fracción de la fase: “segmento opuesto entre el segmento total”</a:t>
            </a:r>
            <a:endParaRPr/>
          </a:p>
        </p:txBody>
      </p:sp>
      <p:cxnSp>
        <p:nvCxnSpPr>
          <p:cNvPr id="287" name="Google Shape;287;p37"/>
          <p:cNvCxnSpPr/>
          <p:nvPr/>
        </p:nvCxnSpPr>
        <p:spPr>
          <a:xfrm>
            <a:off x="2123728" y="1988840"/>
            <a:ext cx="824036" cy="0"/>
          </a:xfrm>
          <a:prstGeom prst="straightConnector1">
            <a:avLst/>
          </a:prstGeom>
          <a:noFill/>
          <a:ln cap="flat" cmpd="sng" w="38100">
            <a:solidFill>
              <a:srgbClr val="0070C0"/>
            </a:solidFill>
            <a:prstDash val="solid"/>
            <a:round/>
            <a:headEnd len="sm" w="sm" type="none"/>
            <a:tailEnd len="sm" w="sm" type="none"/>
          </a:ln>
        </p:spPr>
      </p:cxnSp>
      <p:cxnSp>
        <p:nvCxnSpPr>
          <p:cNvPr id="288" name="Google Shape;288;p37"/>
          <p:cNvCxnSpPr/>
          <p:nvPr/>
        </p:nvCxnSpPr>
        <p:spPr>
          <a:xfrm>
            <a:off x="3059832" y="1988840"/>
            <a:ext cx="824036" cy="0"/>
          </a:xfrm>
          <a:prstGeom prst="straightConnector1">
            <a:avLst/>
          </a:prstGeom>
          <a:noFill/>
          <a:ln cap="flat" cmpd="sng" w="38100">
            <a:solidFill>
              <a:srgbClr val="FF000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286"/>
                                        </p:tgtEl>
                                        <p:attrNameLst>
                                          <p:attrName>style.visibility</p:attrName>
                                        </p:attrNameLst>
                                      </p:cBhvr>
                                      <p:to>
                                        <p:strVal val="visible"/>
                                      </p:to>
                                    </p:set>
                                    <p:animEffect filter="fade" transition="in">
                                      <p:cBhvr>
                                        <p:cTn dur="1000"/>
                                        <p:tgtEl>
                                          <p:spTgt spid="2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8"/>
          <p:cNvSpPr txBox="1"/>
          <p:nvPr/>
        </p:nvSpPr>
        <p:spPr>
          <a:xfrm>
            <a:off x="683568" y="4941168"/>
            <a:ext cx="8136904"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Todo lo expuesto anteriormente es igualmente válido para cualquier diagrama entre dos fases (no necesariamente Líquido y Sólido).</a:t>
            </a:r>
            <a:endParaRPr sz="2400">
              <a:solidFill>
                <a:schemeClr val="dk1"/>
              </a:solidFill>
              <a:latin typeface="Calibri"/>
              <a:ea typeface="Calibri"/>
              <a:cs typeface="Calibri"/>
              <a:sym typeface="Calibri"/>
            </a:endParaRPr>
          </a:p>
        </p:txBody>
      </p:sp>
      <p:pic>
        <p:nvPicPr>
          <p:cNvPr id="294" name="Google Shape;294;p38"/>
          <p:cNvPicPr preferRelativeResize="0"/>
          <p:nvPr/>
        </p:nvPicPr>
        <p:blipFill rotWithShape="1">
          <a:blip r:embed="rId3">
            <a:alphaModFix/>
          </a:blip>
          <a:srcRect b="0" l="0" r="0" t="0"/>
          <a:stretch/>
        </p:blipFill>
        <p:spPr>
          <a:xfrm>
            <a:off x="385764" y="542925"/>
            <a:ext cx="5230710" cy="3606155"/>
          </a:xfrm>
          <a:prstGeom prst="rect">
            <a:avLst/>
          </a:prstGeom>
          <a:noFill/>
          <a:ln>
            <a:noFill/>
          </a:ln>
        </p:spPr>
      </p:pic>
      <p:sp>
        <p:nvSpPr>
          <p:cNvPr id="295" name="Google Shape;295;p38"/>
          <p:cNvSpPr txBox="1"/>
          <p:nvPr/>
        </p:nvSpPr>
        <p:spPr>
          <a:xfrm>
            <a:off x="5508104" y="764704"/>
            <a:ext cx="3456384" cy="243143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La regla de la palanca se deduce de considerar que la masa total se puede expresar como:</a:t>
            </a:r>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m = m</a:t>
            </a:r>
            <a:r>
              <a:rPr baseline="-25000" lang="es-ES" sz="2400">
                <a:solidFill>
                  <a:schemeClr val="dk1"/>
                </a:solidFill>
                <a:latin typeface="Calibri"/>
                <a:ea typeface="Calibri"/>
                <a:cs typeface="Calibri"/>
                <a:sym typeface="Calibri"/>
              </a:rPr>
              <a:t>L</a:t>
            </a:r>
            <a:r>
              <a:rPr lang="es-ES" sz="2400">
                <a:solidFill>
                  <a:schemeClr val="dk1"/>
                </a:solidFill>
                <a:latin typeface="Calibri"/>
                <a:ea typeface="Calibri"/>
                <a:cs typeface="Calibri"/>
                <a:sym typeface="Calibri"/>
              </a:rPr>
              <a:t> + m</a:t>
            </a:r>
            <a:r>
              <a:rPr baseline="-25000" lang="es-ES" sz="2400">
                <a:solidFill>
                  <a:schemeClr val="dk1"/>
                </a:solidFill>
                <a:latin typeface="Calibri"/>
                <a:ea typeface="Calibri"/>
                <a:cs typeface="Calibri"/>
                <a:sym typeface="Calibri"/>
              </a:rPr>
              <a:t>α</a:t>
            </a:r>
            <a:r>
              <a:rPr lang="es-ES" sz="2400">
                <a:solidFill>
                  <a:schemeClr val="dk1"/>
                </a:solidFill>
                <a:latin typeface="Calibri"/>
                <a:ea typeface="Calibri"/>
                <a:cs typeface="Calibri"/>
                <a:sym typeface="Calibri"/>
              </a:rPr>
              <a:t> = m</a:t>
            </a:r>
            <a:r>
              <a:rPr baseline="-25000" lang="es-ES" sz="2400">
                <a:solidFill>
                  <a:schemeClr val="dk1"/>
                </a:solidFill>
                <a:latin typeface="Calibri"/>
                <a:ea typeface="Calibri"/>
                <a:cs typeface="Calibri"/>
                <a:sym typeface="Calibri"/>
              </a:rPr>
              <a:t>A</a:t>
            </a:r>
            <a:r>
              <a:rPr lang="es-ES" sz="2400">
                <a:solidFill>
                  <a:schemeClr val="dk1"/>
                </a:solidFill>
                <a:latin typeface="Calibri"/>
                <a:ea typeface="Calibri"/>
                <a:cs typeface="Calibri"/>
                <a:sym typeface="Calibri"/>
              </a:rPr>
              <a:t> + m</a:t>
            </a:r>
            <a:r>
              <a:rPr baseline="-25000" lang="es-ES" sz="2400">
                <a:solidFill>
                  <a:schemeClr val="dk1"/>
                </a:solidFill>
                <a:latin typeface="Calibri"/>
                <a:ea typeface="Calibri"/>
                <a:cs typeface="Calibri"/>
                <a:sym typeface="Calibri"/>
              </a:rPr>
              <a:t>B</a:t>
            </a:r>
            <a:endParaRPr baseline="-25000" sz="2400">
              <a:solidFill>
                <a:schemeClr val="dk1"/>
              </a:solidFill>
              <a:latin typeface="Calibri"/>
              <a:ea typeface="Calibri"/>
              <a:cs typeface="Calibri"/>
              <a:sym typeface="Calibri"/>
            </a:endParaRPr>
          </a:p>
          <a:p>
            <a:pPr indent="0" lvl="0" marL="0" marR="0" rtl="0" algn="l">
              <a:spcBef>
                <a:spcPts val="0"/>
              </a:spcBef>
              <a:spcAft>
                <a:spcPts val="0"/>
              </a:spcAft>
              <a:buNone/>
            </a:pPr>
            <a:r>
              <a:t/>
            </a:r>
            <a:endParaRPr baseline="-25000" sz="2400">
              <a:solidFill>
                <a:schemeClr val="dk1"/>
              </a:solidFill>
              <a:latin typeface="Calibri"/>
              <a:ea typeface="Calibri"/>
              <a:cs typeface="Calibri"/>
              <a:sym typeface="Calibri"/>
            </a:endParaRPr>
          </a:p>
          <a:p>
            <a:pPr indent="0" lvl="0" marL="0" marR="0" rtl="0" algn="r">
              <a:spcBef>
                <a:spcPts val="0"/>
              </a:spcBef>
              <a:spcAft>
                <a:spcPts val="0"/>
              </a:spcAft>
              <a:buNone/>
            </a:pPr>
            <a:r>
              <a:rPr baseline="-25000" lang="es-ES" sz="2400">
                <a:solidFill>
                  <a:schemeClr val="dk1"/>
                </a:solidFill>
                <a:latin typeface="Calibri"/>
                <a:ea typeface="Calibri"/>
                <a:cs typeface="Calibri"/>
                <a:sym typeface="Calibri"/>
              </a:rPr>
              <a:t>(se deja como ejercicio)</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295"/>
                                        </p:tgtEl>
                                        <p:attrNameLst>
                                          <p:attrName>style.visibility</p:attrName>
                                        </p:attrNameLst>
                                      </p:cBhvr>
                                      <p:to>
                                        <p:strVal val="visible"/>
                                      </p:to>
                                    </p:set>
                                    <p:animEffect filter="fade" transition="in">
                                      <p:cBhvr>
                                        <p:cTn dur="1000"/>
                                        <p:tgtEl>
                                          <p:spTgt spid="2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9"/>
          <p:cNvSpPr txBox="1"/>
          <p:nvPr/>
        </p:nvSpPr>
        <p:spPr>
          <a:xfrm>
            <a:off x="683568" y="4451628"/>
            <a:ext cx="8136904"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2400">
                <a:solidFill>
                  <a:schemeClr val="dk1"/>
                </a:solidFill>
                <a:latin typeface="Calibri"/>
                <a:ea typeface="Calibri"/>
                <a:cs typeface="Calibri"/>
                <a:sym typeface="Calibri"/>
              </a:rPr>
              <a:t>Punto E</a:t>
            </a:r>
            <a:r>
              <a:rPr lang="es-ES" sz="2400">
                <a:solidFill>
                  <a:schemeClr val="dk1"/>
                </a:solidFill>
                <a:latin typeface="Calibri"/>
                <a:ea typeface="Calibri"/>
                <a:cs typeface="Calibri"/>
                <a:sym typeface="Calibri"/>
              </a:rPr>
              <a:t>: es un punto sobre la línea de fase α (línea de solidus). La aleación ha solidificado completamente, y solo está la fase sólida α. Las concentraciones del sólido estará formado por:</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para el componente A: 	 C</a:t>
            </a:r>
            <a:r>
              <a:rPr baseline="-25000" lang="es-ES" sz="2400">
                <a:solidFill>
                  <a:schemeClr val="dk1"/>
                </a:solidFill>
                <a:latin typeface="Calibri"/>
                <a:ea typeface="Calibri"/>
                <a:cs typeface="Calibri"/>
                <a:sym typeface="Calibri"/>
              </a:rPr>
              <a:t>A</a:t>
            </a:r>
            <a:r>
              <a:rPr lang="es-ES" sz="2400">
                <a:solidFill>
                  <a:schemeClr val="dk1"/>
                </a:solidFill>
                <a:latin typeface="Calibri"/>
                <a:ea typeface="Calibri"/>
                <a:cs typeface="Calibri"/>
                <a:sym typeface="Calibri"/>
              </a:rPr>
              <a:t> = C</a:t>
            </a:r>
            <a:r>
              <a:rPr baseline="-25000" lang="es-ES" sz="2400">
                <a:solidFill>
                  <a:schemeClr val="dk1"/>
                </a:solidFill>
                <a:latin typeface="Calibri"/>
                <a:ea typeface="Calibri"/>
                <a:cs typeface="Calibri"/>
                <a:sym typeface="Calibri"/>
              </a:rPr>
              <a:t>0</a:t>
            </a:r>
            <a:r>
              <a:rPr lang="es-ES" sz="2400">
                <a:solidFill>
                  <a:schemeClr val="dk1"/>
                </a:solidFill>
                <a:latin typeface="Calibri"/>
                <a:ea typeface="Calibri"/>
                <a:cs typeface="Calibri"/>
                <a:sym typeface="Calibri"/>
              </a:rPr>
              <a:t> = 50%, </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y para el componente B: 	 C</a:t>
            </a:r>
            <a:r>
              <a:rPr baseline="-25000" lang="es-ES" sz="2400">
                <a:solidFill>
                  <a:schemeClr val="dk1"/>
                </a:solidFill>
                <a:latin typeface="Calibri"/>
                <a:ea typeface="Calibri"/>
                <a:cs typeface="Calibri"/>
                <a:sym typeface="Calibri"/>
              </a:rPr>
              <a:t>B</a:t>
            </a:r>
            <a:r>
              <a:rPr lang="es-ES" sz="2400">
                <a:solidFill>
                  <a:schemeClr val="dk1"/>
                </a:solidFill>
                <a:latin typeface="Calibri"/>
                <a:ea typeface="Calibri"/>
                <a:cs typeface="Calibri"/>
                <a:sym typeface="Calibri"/>
              </a:rPr>
              <a:t> = 100 - C</a:t>
            </a:r>
            <a:r>
              <a:rPr baseline="-25000" lang="es-ES" sz="2400">
                <a:solidFill>
                  <a:schemeClr val="dk1"/>
                </a:solidFill>
                <a:latin typeface="Calibri"/>
                <a:ea typeface="Calibri"/>
                <a:cs typeface="Calibri"/>
                <a:sym typeface="Calibri"/>
              </a:rPr>
              <a:t>0</a:t>
            </a:r>
            <a:r>
              <a:rPr lang="es-ES" sz="2400">
                <a:solidFill>
                  <a:schemeClr val="dk1"/>
                </a:solidFill>
                <a:latin typeface="Calibri"/>
                <a:ea typeface="Calibri"/>
                <a:cs typeface="Calibri"/>
                <a:sym typeface="Calibri"/>
              </a:rPr>
              <a:t> = 50%</a:t>
            </a:r>
            <a:endParaRPr sz="2400">
              <a:solidFill>
                <a:schemeClr val="dk1"/>
              </a:solidFill>
              <a:latin typeface="Calibri"/>
              <a:ea typeface="Calibri"/>
              <a:cs typeface="Calibri"/>
              <a:sym typeface="Calibri"/>
            </a:endParaRPr>
          </a:p>
        </p:txBody>
      </p:sp>
      <p:pic>
        <p:nvPicPr>
          <p:cNvPr id="301" name="Google Shape;301;p39"/>
          <p:cNvPicPr preferRelativeResize="0"/>
          <p:nvPr/>
        </p:nvPicPr>
        <p:blipFill rotWithShape="1">
          <a:blip r:embed="rId3">
            <a:alphaModFix/>
          </a:blip>
          <a:srcRect b="0" l="0" r="0" t="0"/>
          <a:stretch/>
        </p:blipFill>
        <p:spPr>
          <a:xfrm>
            <a:off x="385764" y="542925"/>
            <a:ext cx="5230710" cy="3606155"/>
          </a:xfrm>
          <a:prstGeom prst="rect">
            <a:avLst/>
          </a:prstGeom>
          <a:noFill/>
          <a:ln>
            <a:noFill/>
          </a:ln>
        </p:spPr>
      </p:pic>
      <p:sp>
        <p:nvSpPr>
          <p:cNvPr id="302" name="Google Shape;302;p39"/>
          <p:cNvSpPr/>
          <p:nvPr/>
        </p:nvSpPr>
        <p:spPr>
          <a:xfrm>
            <a:off x="2893107" y="2129225"/>
            <a:ext cx="216024" cy="147647"/>
          </a:xfrm>
          <a:prstGeom prst="ellipse">
            <a:avLst/>
          </a:prstGeom>
          <a:noFill/>
          <a:ln cap="flat" cmpd="sng" w="38100">
            <a:solidFill>
              <a:srgbClr val="FFFF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00"/>
                                        </p:tgtEl>
                                        <p:attrNameLst>
                                          <p:attrName>style.visibility</p:attrName>
                                        </p:attrNameLst>
                                      </p:cBhvr>
                                      <p:to>
                                        <p:strVal val="visible"/>
                                      </p:to>
                                    </p:set>
                                    <p:animEffect filter="fade" transition="in">
                                      <p:cBhvr>
                                        <p:cTn dur="1000"/>
                                        <p:tgtEl>
                                          <p:spTgt spid="3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0"/>
          <p:cNvSpPr txBox="1"/>
          <p:nvPr/>
        </p:nvSpPr>
        <p:spPr>
          <a:xfrm>
            <a:off x="755576" y="980728"/>
            <a:ext cx="7416824"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800">
                <a:solidFill>
                  <a:schemeClr val="dk1"/>
                </a:solidFill>
                <a:latin typeface="Arial"/>
                <a:ea typeface="Arial"/>
                <a:cs typeface="Arial"/>
                <a:sym typeface="Arial"/>
              </a:rPr>
              <a:t>3. TIPOS DE DIAGRAMAS SEGÚN LA SOLUBILIDAD</a:t>
            </a:r>
            <a:endParaRPr sz="2800">
              <a:solidFill>
                <a:schemeClr val="dk1"/>
              </a:solidFill>
              <a:latin typeface="Arial"/>
              <a:ea typeface="Arial"/>
              <a:cs typeface="Arial"/>
              <a:sym typeface="Arial"/>
            </a:endParaRPr>
          </a:p>
        </p:txBody>
      </p:sp>
      <p:pic>
        <p:nvPicPr>
          <p:cNvPr id="308" name="Google Shape;308;p40"/>
          <p:cNvPicPr preferRelativeResize="0"/>
          <p:nvPr/>
        </p:nvPicPr>
        <p:blipFill rotWithShape="1">
          <a:blip r:embed="rId3">
            <a:alphaModFix/>
          </a:blip>
          <a:srcRect b="0" l="0" r="0" t="0"/>
          <a:stretch/>
        </p:blipFill>
        <p:spPr>
          <a:xfrm>
            <a:off x="73778" y="3421602"/>
            <a:ext cx="9059326" cy="192539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1"/>
          <p:cNvSpPr txBox="1"/>
          <p:nvPr/>
        </p:nvSpPr>
        <p:spPr>
          <a:xfrm>
            <a:off x="683568" y="476672"/>
            <a:ext cx="7992888"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800">
                <a:solidFill>
                  <a:schemeClr val="dk1"/>
                </a:solidFill>
                <a:latin typeface="Calibri"/>
                <a:ea typeface="Calibri"/>
                <a:cs typeface="Calibri"/>
                <a:sym typeface="Calibri"/>
              </a:rPr>
              <a:t>3.1. ALEACIONES CON </a:t>
            </a:r>
            <a:r>
              <a:rPr b="1" lang="es-ES" sz="2800">
                <a:solidFill>
                  <a:schemeClr val="dk1"/>
                </a:solidFill>
                <a:latin typeface="Calibri"/>
                <a:ea typeface="Calibri"/>
                <a:cs typeface="Calibri"/>
                <a:sym typeface="Calibri"/>
              </a:rPr>
              <a:t>SOLUBILIDAD TOTAL EN ESTADO SÓLIDO Y LÍQUIDO</a:t>
            </a:r>
            <a:endParaRPr/>
          </a:p>
        </p:txBody>
      </p:sp>
      <p:sp>
        <p:nvSpPr>
          <p:cNvPr id="314" name="Google Shape;314;p41"/>
          <p:cNvSpPr txBox="1"/>
          <p:nvPr/>
        </p:nvSpPr>
        <p:spPr>
          <a:xfrm>
            <a:off x="683568" y="1415673"/>
            <a:ext cx="8136904" cy="1200329"/>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400">
                <a:solidFill>
                  <a:schemeClr val="dk1"/>
                </a:solidFill>
                <a:latin typeface="Calibri"/>
                <a:ea typeface="Calibri"/>
                <a:cs typeface="Calibri"/>
                <a:sym typeface="Calibri"/>
              </a:rPr>
              <a:t>La aleación la forman dos elementos, A y B, que son perfectamente solubles en estado líquido y sólido. Coincide con el diagramas que hemos estado viendo anteriormente:</a:t>
            </a:r>
            <a:endParaRPr sz="2400">
              <a:solidFill>
                <a:schemeClr val="dk1"/>
              </a:solidFill>
              <a:latin typeface="Calibri"/>
              <a:ea typeface="Calibri"/>
              <a:cs typeface="Calibri"/>
              <a:sym typeface="Calibri"/>
            </a:endParaRPr>
          </a:p>
        </p:txBody>
      </p:sp>
      <p:pic>
        <p:nvPicPr>
          <p:cNvPr id="315" name="Google Shape;315;p41"/>
          <p:cNvPicPr preferRelativeResize="0"/>
          <p:nvPr/>
        </p:nvPicPr>
        <p:blipFill rotWithShape="1">
          <a:blip r:embed="rId3">
            <a:alphaModFix/>
          </a:blip>
          <a:srcRect b="0" l="0" r="0" t="0"/>
          <a:stretch/>
        </p:blipFill>
        <p:spPr>
          <a:xfrm>
            <a:off x="1979712" y="2788271"/>
            <a:ext cx="5230710" cy="360615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13"/>
                                        </p:tgtEl>
                                        <p:attrNameLst>
                                          <p:attrName>style.visibility</p:attrName>
                                        </p:attrNameLst>
                                      </p:cBhvr>
                                      <p:to>
                                        <p:strVal val="visible"/>
                                      </p:to>
                                    </p:set>
                                    <p:animEffect filter="fade" transition="in">
                                      <p:cBhvr>
                                        <p:cTn dur="1000"/>
                                        <p:tgtEl>
                                          <p:spTgt spid="313"/>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314"/>
                                        </p:tgtEl>
                                        <p:attrNameLst>
                                          <p:attrName>style.visibility</p:attrName>
                                        </p:attrNameLst>
                                      </p:cBhvr>
                                      <p:to>
                                        <p:strVal val="visible"/>
                                      </p:to>
                                    </p:set>
                                    <p:animEffect filter="fade" transition="in">
                                      <p:cBhvr>
                                        <p:cTn dur="1000"/>
                                        <p:tgtEl>
                                          <p:spTgt spid="3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5"/>
          <p:cNvSpPr txBox="1"/>
          <p:nvPr/>
        </p:nvSpPr>
        <p:spPr>
          <a:xfrm>
            <a:off x="755576" y="980728"/>
            <a:ext cx="7416824"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s-ES" sz="2800" u="none" cap="none" strike="noStrike">
                <a:solidFill>
                  <a:schemeClr val="dk1"/>
                </a:solidFill>
                <a:latin typeface="Arial"/>
                <a:ea typeface="Arial"/>
                <a:cs typeface="Arial"/>
                <a:sym typeface="Arial"/>
              </a:rPr>
              <a:t>1. ALEACIONES </a:t>
            </a:r>
            <a:endParaRPr sz="2800">
              <a:solidFill>
                <a:schemeClr val="dk1"/>
              </a:solidFill>
              <a:latin typeface="Arial"/>
              <a:ea typeface="Arial"/>
              <a:cs typeface="Arial"/>
              <a:sym typeface="Arial"/>
            </a:endParaRPr>
          </a:p>
        </p:txBody>
      </p:sp>
      <p:pic>
        <p:nvPicPr>
          <p:cNvPr id="104" name="Google Shape;104;p15"/>
          <p:cNvPicPr preferRelativeResize="0"/>
          <p:nvPr/>
        </p:nvPicPr>
        <p:blipFill rotWithShape="1">
          <a:blip r:embed="rId3">
            <a:alphaModFix/>
          </a:blip>
          <a:srcRect b="0" l="0" r="0" t="0"/>
          <a:stretch/>
        </p:blipFill>
        <p:spPr>
          <a:xfrm>
            <a:off x="2339752" y="2204864"/>
            <a:ext cx="5334962" cy="334382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42"/>
          <p:cNvPicPr preferRelativeResize="0"/>
          <p:nvPr/>
        </p:nvPicPr>
        <p:blipFill rotWithShape="1">
          <a:blip r:embed="rId3">
            <a:alphaModFix/>
          </a:blip>
          <a:srcRect b="0" l="0" r="0" t="0"/>
          <a:stretch/>
        </p:blipFill>
        <p:spPr>
          <a:xfrm>
            <a:off x="1592187" y="3146445"/>
            <a:ext cx="4690864" cy="3235827"/>
          </a:xfrm>
          <a:prstGeom prst="rect">
            <a:avLst/>
          </a:prstGeom>
          <a:noFill/>
          <a:ln>
            <a:noFill/>
          </a:ln>
        </p:spPr>
      </p:pic>
      <p:sp>
        <p:nvSpPr>
          <p:cNvPr id="321" name="Google Shape;321;p42"/>
          <p:cNvSpPr txBox="1"/>
          <p:nvPr/>
        </p:nvSpPr>
        <p:spPr>
          <a:xfrm>
            <a:off x="539552" y="647057"/>
            <a:ext cx="8352928"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En el punto P, toda la aleación está en estado líquido homogéneo.</a:t>
            </a:r>
            <a:endParaRPr sz="2400">
              <a:solidFill>
                <a:schemeClr val="dk1"/>
              </a:solidFill>
              <a:latin typeface="Calibri"/>
              <a:ea typeface="Calibri"/>
              <a:cs typeface="Calibri"/>
              <a:sym typeface="Calibri"/>
            </a:endParaRPr>
          </a:p>
        </p:txBody>
      </p:sp>
      <p:pic>
        <p:nvPicPr>
          <p:cNvPr id="322" name="Google Shape;322;p42"/>
          <p:cNvPicPr preferRelativeResize="0"/>
          <p:nvPr/>
        </p:nvPicPr>
        <p:blipFill rotWithShape="1">
          <a:blip r:embed="rId4">
            <a:alphaModFix/>
          </a:blip>
          <a:srcRect b="0" l="0" r="0" t="0"/>
          <a:stretch/>
        </p:blipFill>
        <p:spPr>
          <a:xfrm>
            <a:off x="6876256" y="1523003"/>
            <a:ext cx="1664484" cy="1623442"/>
          </a:xfrm>
          <a:prstGeom prst="rect">
            <a:avLst/>
          </a:prstGeom>
          <a:noFill/>
          <a:ln>
            <a:noFill/>
          </a:ln>
        </p:spPr>
      </p:pic>
      <p:cxnSp>
        <p:nvCxnSpPr>
          <p:cNvPr id="323" name="Google Shape;323;p42"/>
          <p:cNvCxnSpPr>
            <a:endCxn id="322" idx="1"/>
          </p:cNvCxnSpPr>
          <p:nvPr/>
        </p:nvCxnSpPr>
        <p:spPr>
          <a:xfrm flipH="1" rot="10800000">
            <a:off x="3937756" y="2334724"/>
            <a:ext cx="2938500" cy="1454400"/>
          </a:xfrm>
          <a:prstGeom prst="straightConnector1">
            <a:avLst/>
          </a:prstGeom>
          <a:noFill/>
          <a:ln cap="flat" cmpd="sng" w="9525">
            <a:solidFill>
              <a:srgbClr val="4A7DBA"/>
            </a:solidFill>
            <a:prstDash val="solid"/>
            <a:round/>
            <a:headEnd len="sm" w="sm" type="none"/>
            <a:tailEnd len="med" w="med" type="stealth"/>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21"/>
                                        </p:tgtEl>
                                        <p:attrNameLst>
                                          <p:attrName>style.visibility</p:attrName>
                                        </p:attrNameLst>
                                      </p:cBhvr>
                                      <p:to>
                                        <p:strVal val="visible"/>
                                      </p:to>
                                    </p:set>
                                    <p:animEffect filter="fade" transition="in">
                                      <p:cBhvr>
                                        <p:cTn dur="1000"/>
                                        <p:tgtEl>
                                          <p:spTgt spid="3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pic>
        <p:nvPicPr>
          <p:cNvPr id="328" name="Google Shape;328;p43"/>
          <p:cNvPicPr preferRelativeResize="0"/>
          <p:nvPr/>
        </p:nvPicPr>
        <p:blipFill rotWithShape="1">
          <a:blip r:embed="rId3">
            <a:alphaModFix/>
          </a:blip>
          <a:srcRect b="0" l="0" r="0" t="0"/>
          <a:stretch/>
        </p:blipFill>
        <p:spPr>
          <a:xfrm>
            <a:off x="1592187" y="3146445"/>
            <a:ext cx="4690864" cy="3235827"/>
          </a:xfrm>
          <a:prstGeom prst="rect">
            <a:avLst/>
          </a:prstGeom>
          <a:noFill/>
          <a:ln>
            <a:noFill/>
          </a:ln>
        </p:spPr>
      </p:pic>
      <p:sp>
        <p:nvSpPr>
          <p:cNvPr id="329" name="Google Shape;329;p43"/>
          <p:cNvSpPr txBox="1"/>
          <p:nvPr/>
        </p:nvSpPr>
        <p:spPr>
          <a:xfrm>
            <a:off x="539552" y="404664"/>
            <a:ext cx="8352928" cy="156966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400">
                <a:solidFill>
                  <a:schemeClr val="dk1"/>
                </a:solidFill>
                <a:latin typeface="Calibri"/>
                <a:ea typeface="Calibri"/>
                <a:cs typeface="Calibri"/>
                <a:sym typeface="Calibri"/>
              </a:rPr>
              <a:t>En el punto Q, se forma el primer cristal sobre la línea de líquidus, con una concentración más rica en el componente con mayor temperatura de fusión:	C</a:t>
            </a:r>
            <a:r>
              <a:rPr baseline="-25000" lang="es-ES" sz="2400">
                <a:solidFill>
                  <a:schemeClr val="dk1"/>
                </a:solidFill>
                <a:latin typeface="Calibri"/>
                <a:ea typeface="Calibri"/>
                <a:cs typeface="Calibri"/>
                <a:sym typeface="Calibri"/>
              </a:rPr>
              <a:t>A,α</a:t>
            </a:r>
            <a:r>
              <a:rPr lang="es-ES" sz="2400">
                <a:solidFill>
                  <a:schemeClr val="dk1"/>
                </a:solidFill>
                <a:latin typeface="Calibri"/>
                <a:ea typeface="Calibri"/>
                <a:cs typeface="Calibri"/>
                <a:sym typeface="Calibri"/>
              </a:rPr>
              <a:t> = C</a:t>
            </a:r>
            <a:r>
              <a:rPr baseline="-25000" lang="es-ES" sz="2400">
                <a:solidFill>
                  <a:schemeClr val="dk1"/>
                </a:solidFill>
                <a:latin typeface="Calibri"/>
                <a:ea typeface="Calibri"/>
                <a:cs typeface="Calibri"/>
                <a:sym typeface="Calibri"/>
              </a:rPr>
              <a:t>Q</a:t>
            </a:r>
            <a:r>
              <a:rPr lang="es-ES" sz="2400">
                <a:solidFill>
                  <a:schemeClr val="dk1"/>
                </a:solidFill>
                <a:latin typeface="Calibri"/>
                <a:ea typeface="Calibri"/>
                <a:cs typeface="Calibri"/>
                <a:sym typeface="Calibri"/>
              </a:rPr>
              <a:t>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				C</a:t>
            </a:r>
            <a:r>
              <a:rPr baseline="-25000" lang="es-ES" sz="2400">
                <a:solidFill>
                  <a:schemeClr val="dk1"/>
                </a:solidFill>
                <a:latin typeface="Calibri"/>
                <a:ea typeface="Calibri"/>
                <a:cs typeface="Calibri"/>
                <a:sym typeface="Calibri"/>
              </a:rPr>
              <a:t>B,α</a:t>
            </a:r>
            <a:r>
              <a:rPr lang="es-ES" sz="2400">
                <a:solidFill>
                  <a:schemeClr val="dk1"/>
                </a:solidFill>
                <a:latin typeface="Calibri"/>
                <a:ea typeface="Calibri"/>
                <a:cs typeface="Calibri"/>
                <a:sym typeface="Calibri"/>
              </a:rPr>
              <a:t> = 100 - C</a:t>
            </a:r>
            <a:r>
              <a:rPr baseline="-25000" lang="es-ES" sz="2400">
                <a:solidFill>
                  <a:schemeClr val="dk1"/>
                </a:solidFill>
                <a:latin typeface="Calibri"/>
                <a:ea typeface="Calibri"/>
                <a:cs typeface="Calibri"/>
                <a:sym typeface="Calibri"/>
              </a:rPr>
              <a:t>Q</a:t>
            </a:r>
            <a:endParaRPr sz="2400">
              <a:solidFill>
                <a:schemeClr val="dk1"/>
              </a:solidFill>
              <a:latin typeface="Calibri"/>
              <a:ea typeface="Calibri"/>
              <a:cs typeface="Calibri"/>
              <a:sym typeface="Calibri"/>
            </a:endParaRPr>
          </a:p>
        </p:txBody>
      </p:sp>
      <p:cxnSp>
        <p:nvCxnSpPr>
          <p:cNvPr id="330" name="Google Shape;330;p43"/>
          <p:cNvCxnSpPr/>
          <p:nvPr/>
        </p:nvCxnSpPr>
        <p:spPr>
          <a:xfrm flipH="1" rot="10800000">
            <a:off x="3937619" y="2334724"/>
            <a:ext cx="2938637" cy="1886364"/>
          </a:xfrm>
          <a:prstGeom prst="straightConnector1">
            <a:avLst/>
          </a:prstGeom>
          <a:noFill/>
          <a:ln cap="flat" cmpd="sng" w="9525">
            <a:solidFill>
              <a:srgbClr val="4A7DBA"/>
            </a:solidFill>
            <a:prstDash val="solid"/>
            <a:round/>
            <a:headEnd len="sm" w="sm" type="none"/>
            <a:tailEnd len="med" w="med" type="stealth"/>
          </a:ln>
        </p:spPr>
      </p:cxnSp>
      <p:pic>
        <p:nvPicPr>
          <p:cNvPr id="331" name="Google Shape;331;p43"/>
          <p:cNvPicPr preferRelativeResize="0"/>
          <p:nvPr/>
        </p:nvPicPr>
        <p:blipFill rotWithShape="1">
          <a:blip r:embed="rId4">
            <a:alphaModFix/>
          </a:blip>
          <a:srcRect b="0" l="0" r="0" t="0"/>
          <a:stretch/>
        </p:blipFill>
        <p:spPr>
          <a:xfrm>
            <a:off x="6876257" y="1467379"/>
            <a:ext cx="1728192" cy="1581414"/>
          </a:xfrm>
          <a:prstGeom prst="rect">
            <a:avLst/>
          </a:prstGeom>
          <a:noFill/>
          <a:ln>
            <a:noFill/>
          </a:ln>
        </p:spPr>
      </p:pic>
      <p:sp>
        <p:nvSpPr>
          <p:cNvPr id="332" name="Google Shape;332;p43"/>
          <p:cNvSpPr txBox="1"/>
          <p:nvPr/>
        </p:nvSpPr>
        <p:spPr>
          <a:xfrm>
            <a:off x="539552" y="1949931"/>
            <a:ext cx="8352928"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Y la del líquido será:		C</a:t>
            </a:r>
            <a:r>
              <a:rPr baseline="-25000" lang="es-ES" sz="2400">
                <a:solidFill>
                  <a:schemeClr val="dk1"/>
                </a:solidFill>
                <a:latin typeface="Calibri"/>
                <a:ea typeface="Calibri"/>
                <a:cs typeface="Calibri"/>
                <a:sym typeface="Calibri"/>
              </a:rPr>
              <a:t>A,L</a:t>
            </a:r>
            <a:r>
              <a:rPr lang="es-ES" sz="2400">
                <a:solidFill>
                  <a:schemeClr val="dk1"/>
                </a:solidFill>
                <a:latin typeface="Calibri"/>
                <a:ea typeface="Calibri"/>
                <a:cs typeface="Calibri"/>
                <a:sym typeface="Calibri"/>
              </a:rPr>
              <a:t> = C</a:t>
            </a:r>
            <a:r>
              <a:rPr baseline="-25000" lang="es-ES" sz="2400">
                <a:solidFill>
                  <a:schemeClr val="dk1"/>
                </a:solidFill>
                <a:latin typeface="Calibri"/>
                <a:ea typeface="Calibri"/>
                <a:cs typeface="Calibri"/>
                <a:sym typeface="Calibri"/>
              </a:rPr>
              <a:t>0</a:t>
            </a:r>
            <a:r>
              <a:rPr lang="es-ES" sz="2400">
                <a:solidFill>
                  <a:schemeClr val="dk1"/>
                </a:solidFill>
                <a:latin typeface="Calibri"/>
                <a:ea typeface="Calibri"/>
                <a:cs typeface="Calibri"/>
                <a:sym typeface="Calibri"/>
              </a:rPr>
              <a:t>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				C</a:t>
            </a:r>
            <a:r>
              <a:rPr baseline="-25000" lang="es-ES" sz="2400">
                <a:solidFill>
                  <a:schemeClr val="dk1"/>
                </a:solidFill>
                <a:latin typeface="Calibri"/>
                <a:ea typeface="Calibri"/>
                <a:cs typeface="Calibri"/>
                <a:sym typeface="Calibri"/>
              </a:rPr>
              <a:t>B,L</a:t>
            </a:r>
            <a:r>
              <a:rPr lang="es-ES" sz="2400">
                <a:solidFill>
                  <a:schemeClr val="dk1"/>
                </a:solidFill>
                <a:latin typeface="Calibri"/>
                <a:ea typeface="Calibri"/>
                <a:cs typeface="Calibri"/>
                <a:sym typeface="Calibri"/>
              </a:rPr>
              <a:t> = 100 – C</a:t>
            </a:r>
            <a:r>
              <a:rPr baseline="-25000" lang="es-ES" sz="2400">
                <a:solidFill>
                  <a:schemeClr val="dk1"/>
                </a:solidFill>
                <a:latin typeface="Calibri"/>
                <a:ea typeface="Calibri"/>
                <a:cs typeface="Calibri"/>
                <a:sym typeface="Calibri"/>
              </a:rPr>
              <a:t>0</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29"/>
                                        </p:tgtEl>
                                        <p:attrNameLst>
                                          <p:attrName>style.visibility</p:attrName>
                                        </p:attrNameLst>
                                      </p:cBhvr>
                                      <p:to>
                                        <p:strVal val="visible"/>
                                      </p:to>
                                    </p:set>
                                    <p:animEffect filter="fade" transition="in">
                                      <p:cBhvr>
                                        <p:cTn dur="1000"/>
                                        <p:tgtEl>
                                          <p:spTgt spid="329"/>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332"/>
                                        </p:tgtEl>
                                        <p:attrNameLst>
                                          <p:attrName>style.visibility</p:attrName>
                                        </p:attrNameLst>
                                      </p:cBhvr>
                                      <p:to>
                                        <p:strVal val="visible"/>
                                      </p:to>
                                    </p:set>
                                    <p:animEffect filter="fade" transition="in">
                                      <p:cBhvr>
                                        <p:cTn dur="1000"/>
                                        <p:tgtEl>
                                          <p:spTgt spid="3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pic>
        <p:nvPicPr>
          <p:cNvPr id="337" name="Google Shape;337;p44"/>
          <p:cNvPicPr preferRelativeResize="0"/>
          <p:nvPr/>
        </p:nvPicPr>
        <p:blipFill rotWithShape="1">
          <a:blip r:embed="rId3">
            <a:alphaModFix/>
          </a:blip>
          <a:srcRect b="0" l="0" r="0" t="0"/>
          <a:stretch/>
        </p:blipFill>
        <p:spPr>
          <a:xfrm>
            <a:off x="1592187" y="3146445"/>
            <a:ext cx="4690864" cy="3235827"/>
          </a:xfrm>
          <a:prstGeom prst="rect">
            <a:avLst/>
          </a:prstGeom>
          <a:noFill/>
          <a:ln>
            <a:noFill/>
          </a:ln>
        </p:spPr>
      </p:pic>
      <p:sp>
        <p:nvSpPr>
          <p:cNvPr id="338" name="Google Shape;338;p44"/>
          <p:cNvSpPr txBox="1"/>
          <p:nvPr/>
        </p:nvSpPr>
        <p:spPr>
          <a:xfrm>
            <a:off x="539552" y="404664"/>
            <a:ext cx="8352928" cy="1938992"/>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400">
                <a:solidFill>
                  <a:schemeClr val="dk1"/>
                </a:solidFill>
                <a:latin typeface="Calibri"/>
                <a:ea typeface="Calibri"/>
                <a:cs typeface="Calibri"/>
                <a:sym typeface="Calibri"/>
              </a:rPr>
              <a:t>En el punto D, coexisten las dos fases, pero ahora los cristales no son tan ricos en el elemento A como al principio, y el líquido cada va adquiriendo más riqueza en el elemento B:</a:t>
            </a:r>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	C</a:t>
            </a:r>
            <a:r>
              <a:rPr baseline="-25000" lang="es-ES" sz="2400">
                <a:solidFill>
                  <a:schemeClr val="dk1"/>
                </a:solidFill>
                <a:latin typeface="Calibri"/>
                <a:ea typeface="Calibri"/>
                <a:cs typeface="Calibri"/>
                <a:sym typeface="Calibri"/>
              </a:rPr>
              <a:t>A,α</a:t>
            </a:r>
            <a:r>
              <a:rPr lang="es-ES" sz="2400">
                <a:solidFill>
                  <a:schemeClr val="dk1"/>
                </a:solidFill>
                <a:latin typeface="Calibri"/>
                <a:ea typeface="Calibri"/>
                <a:cs typeface="Calibri"/>
                <a:sym typeface="Calibri"/>
              </a:rPr>
              <a:t> = C</a:t>
            </a:r>
            <a:r>
              <a:rPr baseline="-25000" lang="es-ES" sz="2400">
                <a:solidFill>
                  <a:schemeClr val="dk1"/>
                </a:solidFill>
                <a:latin typeface="Calibri"/>
                <a:ea typeface="Calibri"/>
                <a:cs typeface="Calibri"/>
                <a:sym typeface="Calibri"/>
              </a:rPr>
              <a:t>α</a:t>
            </a:r>
            <a:r>
              <a:rPr lang="es-ES" sz="2400">
                <a:solidFill>
                  <a:schemeClr val="dk1"/>
                </a:solidFill>
                <a:latin typeface="Calibri"/>
                <a:ea typeface="Calibri"/>
                <a:cs typeface="Calibri"/>
                <a:sym typeface="Calibri"/>
              </a:rPr>
              <a:t> 		C</a:t>
            </a:r>
            <a:r>
              <a:rPr baseline="-25000" lang="es-ES" sz="2400">
                <a:solidFill>
                  <a:schemeClr val="dk1"/>
                </a:solidFill>
                <a:latin typeface="Calibri"/>
                <a:ea typeface="Calibri"/>
                <a:cs typeface="Calibri"/>
                <a:sym typeface="Calibri"/>
              </a:rPr>
              <a:t>A,L</a:t>
            </a:r>
            <a:r>
              <a:rPr lang="es-ES" sz="2400">
                <a:solidFill>
                  <a:schemeClr val="dk1"/>
                </a:solidFill>
                <a:latin typeface="Calibri"/>
                <a:ea typeface="Calibri"/>
                <a:cs typeface="Calibri"/>
                <a:sym typeface="Calibri"/>
              </a:rPr>
              <a:t> = C</a:t>
            </a:r>
            <a:r>
              <a:rPr baseline="-25000" lang="es-ES" sz="2400">
                <a:solidFill>
                  <a:schemeClr val="dk1"/>
                </a:solidFill>
                <a:latin typeface="Calibri"/>
                <a:ea typeface="Calibri"/>
                <a:cs typeface="Calibri"/>
                <a:sym typeface="Calibri"/>
              </a:rPr>
              <a:t>L</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	C</a:t>
            </a:r>
            <a:r>
              <a:rPr baseline="-25000" lang="es-ES" sz="2400">
                <a:solidFill>
                  <a:schemeClr val="dk1"/>
                </a:solidFill>
                <a:latin typeface="Calibri"/>
                <a:ea typeface="Calibri"/>
                <a:cs typeface="Calibri"/>
                <a:sym typeface="Calibri"/>
              </a:rPr>
              <a:t>B,α</a:t>
            </a:r>
            <a:r>
              <a:rPr lang="es-ES" sz="2400">
                <a:solidFill>
                  <a:schemeClr val="dk1"/>
                </a:solidFill>
                <a:latin typeface="Calibri"/>
                <a:ea typeface="Calibri"/>
                <a:cs typeface="Calibri"/>
                <a:sym typeface="Calibri"/>
              </a:rPr>
              <a:t> = 100 – C</a:t>
            </a:r>
            <a:r>
              <a:rPr baseline="-25000" lang="es-ES" sz="2400">
                <a:solidFill>
                  <a:schemeClr val="dk1"/>
                </a:solidFill>
                <a:latin typeface="Calibri"/>
                <a:ea typeface="Calibri"/>
                <a:cs typeface="Calibri"/>
                <a:sym typeface="Calibri"/>
              </a:rPr>
              <a:t>α 		</a:t>
            </a:r>
            <a:r>
              <a:rPr lang="es-ES" sz="2400">
                <a:solidFill>
                  <a:schemeClr val="dk1"/>
                </a:solidFill>
                <a:latin typeface="Calibri"/>
                <a:ea typeface="Calibri"/>
                <a:cs typeface="Calibri"/>
                <a:sym typeface="Calibri"/>
              </a:rPr>
              <a:t>C</a:t>
            </a:r>
            <a:r>
              <a:rPr baseline="-25000" lang="es-ES" sz="2400">
                <a:solidFill>
                  <a:schemeClr val="dk1"/>
                </a:solidFill>
                <a:latin typeface="Calibri"/>
                <a:ea typeface="Calibri"/>
                <a:cs typeface="Calibri"/>
                <a:sym typeface="Calibri"/>
              </a:rPr>
              <a:t>B,L</a:t>
            </a:r>
            <a:r>
              <a:rPr lang="es-ES" sz="2400">
                <a:solidFill>
                  <a:schemeClr val="dk1"/>
                </a:solidFill>
                <a:latin typeface="Calibri"/>
                <a:ea typeface="Calibri"/>
                <a:cs typeface="Calibri"/>
                <a:sym typeface="Calibri"/>
              </a:rPr>
              <a:t> = 100 - C</a:t>
            </a:r>
            <a:r>
              <a:rPr baseline="-25000" lang="es-ES" sz="2400">
                <a:solidFill>
                  <a:schemeClr val="dk1"/>
                </a:solidFill>
                <a:latin typeface="Calibri"/>
                <a:ea typeface="Calibri"/>
                <a:cs typeface="Calibri"/>
                <a:sym typeface="Calibri"/>
              </a:rPr>
              <a:t>L</a:t>
            </a:r>
            <a:endParaRPr sz="2400">
              <a:solidFill>
                <a:schemeClr val="dk1"/>
              </a:solidFill>
              <a:latin typeface="Calibri"/>
              <a:ea typeface="Calibri"/>
              <a:cs typeface="Calibri"/>
              <a:sym typeface="Calibri"/>
            </a:endParaRPr>
          </a:p>
        </p:txBody>
      </p:sp>
      <p:cxnSp>
        <p:nvCxnSpPr>
          <p:cNvPr id="339" name="Google Shape;339;p44"/>
          <p:cNvCxnSpPr/>
          <p:nvPr/>
        </p:nvCxnSpPr>
        <p:spPr>
          <a:xfrm flipH="1" rot="10800000">
            <a:off x="3937619" y="2334724"/>
            <a:ext cx="2938637" cy="2102388"/>
          </a:xfrm>
          <a:prstGeom prst="straightConnector1">
            <a:avLst/>
          </a:prstGeom>
          <a:noFill/>
          <a:ln cap="flat" cmpd="sng" w="9525">
            <a:solidFill>
              <a:srgbClr val="4A7DBA"/>
            </a:solidFill>
            <a:prstDash val="solid"/>
            <a:round/>
            <a:headEnd len="sm" w="sm" type="none"/>
            <a:tailEnd len="med" w="med" type="stealth"/>
          </a:ln>
        </p:spPr>
      </p:cxnSp>
      <p:pic>
        <p:nvPicPr>
          <p:cNvPr id="340" name="Google Shape;340;p44"/>
          <p:cNvPicPr preferRelativeResize="0"/>
          <p:nvPr/>
        </p:nvPicPr>
        <p:blipFill rotWithShape="1">
          <a:blip r:embed="rId4">
            <a:alphaModFix/>
          </a:blip>
          <a:srcRect b="0" l="0" r="0" t="0"/>
          <a:stretch/>
        </p:blipFill>
        <p:spPr>
          <a:xfrm>
            <a:off x="6889725" y="1561014"/>
            <a:ext cx="1730346" cy="159248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38"/>
                                        </p:tgtEl>
                                        <p:attrNameLst>
                                          <p:attrName>style.visibility</p:attrName>
                                        </p:attrNameLst>
                                      </p:cBhvr>
                                      <p:to>
                                        <p:strVal val="visible"/>
                                      </p:to>
                                    </p:set>
                                    <p:animEffect filter="fade" transition="in">
                                      <p:cBhvr>
                                        <p:cTn dur="1000"/>
                                        <p:tgtEl>
                                          <p:spTgt spid="3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pic>
        <p:nvPicPr>
          <p:cNvPr id="345" name="Google Shape;345;p45"/>
          <p:cNvPicPr preferRelativeResize="0"/>
          <p:nvPr/>
        </p:nvPicPr>
        <p:blipFill rotWithShape="1">
          <a:blip r:embed="rId3">
            <a:alphaModFix/>
          </a:blip>
          <a:srcRect b="0" l="0" r="0" t="0"/>
          <a:stretch/>
        </p:blipFill>
        <p:spPr>
          <a:xfrm>
            <a:off x="1592187" y="3146445"/>
            <a:ext cx="4690864" cy="3235827"/>
          </a:xfrm>
          <a:prstGeom prst="rect">
            <a:avLst/>
          </a:prstGeom>
          <a:noFill/>
          <a:ln>
            <a:noFill/>
          </a:ln>
        </p:spPr>
      </p:pic>
      <p:sp>
        <p:nvSpPr>
          <p:cNvPr id="346" name="Google Shape;346;p45"/>
          <p:cNvSpPr txBox="1"/>
          <p:nvPr/>
        </p:nvSpPr>
        <p:spPr>
          <a:xfrm>
            <a:off x="539552" y="404664"/>
            <a:ext cx="8352928" cy="2308324"/>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400">
                <a:solidFill>
                  <a:schemeClr val="dk1"/>
                </a:solidFill>
                <a:latin typeface="Calibri"/>
                <a:ea typeface="Calibri"/>
                <a:cs typeface="Calibri"/>
                <a:sym typeface="Calibri"/>
              </a:rPr>
              <a:t>En el punto E, desaparece el líquido y se completa la solidificación. Los cristales poseen la concentración más pobre en de A, y el líquido termina su existencia con la concentración más rica de B:</a:t>
            </a:r>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	C</a:t>
            </a:r>
            <a:r>
              <a:rPr baseline="-25000" lang="es-ES" sz="2400">
                <a:solidFill>
                  <a:schemeClr val="dk1"/>
                </a:solidFill>
                <a:latin typeface="Calibri"/>
                <a:ea typeface="Calibri"/>
                <a:cs typeface="Calibri"/>
                <a:sym typeface="Calibri"/>
              </a:rPr>
              <a:t>A,α</a:t>
            </a:r>
            <a:r>
              <a:rPr lang="es-ES" sz="2400">
                <a:solidFill>
                  <a:schemeClr val="dk1"/>
                </a:solidFill>
                <a:latin typeface="Calibri"/>
                <a:ea typeface="Calibri"/>
                <a:cs typeface="Calibri"/>
                <a:sym typeface="Calibri"/>
              </a:rPr>
              <a:t> = C</a:t>
            </a:r>
            <a:r>
              <a:rPr baseline="-25000" lang="es-ES" sz="2400">
                <a:solidFill>
                  <a:schemeClr val="dk1"/>
                </a:solidFill>
                <a:latin typeface="Calibri"/>
                <a:ea typeface="Calibri"/>
                <a:cs typeface="Calibri"/>
                <a:sym typeface="Calibri"/>
              </a:rPr>
              <a:t>α</a:t>
            </a:r>
            <a:r>
              <a:rPr lang="es-ES" sz="2400">
                <a:solidFill>
                  <a:schemeClr val="dk1"/>
                </a:solidFill>
                <a:latin typeface="Calibri"/>
                <a:ea typeface="Calibri"/>
                <a:cs typeface="Calibri"/>
                <a:sym typeface="Calibri"/>
              </a:rPr>
              <a:t> 		C</a:t>
            </a:r>
            <a:r>
              <a:rPr baseline="-25000" lang="es-ES" sz="2400">
                <a:solidFill>
                  <a:schemeClr val="dk1"/>
                </a:solidFill>
                <a:latin typeface="Calibri"/>
                <a:ea typeface="Calibri"/>
                <a:cs typeface="Calibri"/>
                <a:sym typeface="Calibri"/>
              </a:rPr>
              <a:t>A,L</a:t>
            </a:r>
            <a:r>
              <a:rPr lang="es-ES" sz="2400">
                <a:solidFill>
                  <a:schemeClr val="dk1"/>
                </a:solidFill>
                <a:latin typeface="Calibri"/>
                <a:ea typeface="Calibri"/>
                <a:cs typeface="Calibri"/>
                <a:sym typeface="Calibri"/>
              </a:rPr>
              <a:t> = C</a:t>
            </a:r>
            <a:r>
              <a:rPr baseline="-25000" lang="es-ES" sz="2400">
                <a:solidFill>
                  <a:schemeClr val="dk1"/>
                </a:solidFill>
                <a:latin typeface="Calibri"/>
                <a:ea typeface="Calibri"/>
                <a:cs typeface="Calibri"/>
                <a:sym typeface="Calibri"/>
              </a:rPr>
              <a:t>L</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	C</a:t>
            </a:r>
            <a:r>
              <a:rPr baseline="-25000" lang="es-ES" sz="2400">
                <a:solidFill>
                  <a:schemeClr val="dk1"/>
                </a:solidFill>
                <a:latin typeface="Calibri"/>
                <a:ea typeface="Calibri"/>
                <a:cs typeface="Calibri"/>
                <a:sym typeface="Calibri"/>
              </a:rPr>
              <a:t>B,α</a:t>
            </a:r>
            <a:r>
              <a:rPr lang="es-ES" sz="2400">
                <a:solidFill>
                  <a:schemeClr val="dk1"/>
                </a:solidFill>
                <a:latin typeface="Calibri"/>
                <a:ea typeface="Calibri"/>
                <a:cs typeface="Calibri"/>
                <a:sym typeface="Calibri"/>
              </a:rPr>
              <a:t> = 100 – C</a:t>
            </a:r>
            <a:r>
              <a:rPr baseline="-25000" lang="es-ES" sz="2400">
                <a:solidFill>
                  <a:schemeClr val="dk1"/>
                </a:solidFill>
                <a:latin typeface="Calibri"/>
                <a:ea typeface="Calibri"/>
                <a:cs typeface="Calibri"/>
                <a:sym typeface="Calibri"/>
              </a:rPr>
              <a:t>α 		</a:t>
            </a:r>
            <a:r>
              <a:rPr lang="es-ES" sz="2400">
                <a:solidFill>
                  <a:schemeClr val="dk1"/>
                </a:solidFill>
                <a:latin typeface="Calibri"/>
                <a:ea typeface="Calibri"/>
                <a:cs typeface="Calibri"/>
                <a:sym typeface="Calibri"/>
              </a:rPr>
              <a:t>C</a:t>
            </a:r>
            <a:r>
              <a:rPr baseline="-25000" lang="es-ES" sz="2400">
                <a:solidFill>
                  <a:schemeClr val="dk1"/>
                </a:solidFill>
                <a:latin typeface="Calibri"/>
                <a:ea typeface="Calibri"/>
                <a:cs typeface="Calibri"/>
                <a:sym typeface="Calibri"/>
              </a:rPr>
              <a:t>B,L</a:t>
            </a:r>
            <a:r>
              <a:rPr lang="es-ES" sz="2400">
                <a:solidFill>
                  <a:schemeClr val="dk1"/>
                </a:solidFill>
                <a:latin typeface="Calibri"/>
                <a:ea typeface="Calibri"/>
                <a:cs typeface="Calibri"/>
                <a:sym typeface="Calibri"/>
              </a:rPr>
              <a:t> = 100 - C</a:t>
            </a:r>
            <a:r>
              <a:rPr baseline="-25000" lang="es-ES" sz="2400">
                <a:solidFill>
                  <a:schemeClr val="dk1"/>
                </a:solidFill>
                <a:latin typeface="Calibri"/>
                <a:ea typeface="Calibri"/>
                <a:cs typeface="Calibri"/>
                <a:sym typeface="Calibri"/>
              </a:rPr>
              <a:t>L</a:t>
            </a:r>
            <a:endParaRPr sz="2400">
              <a:solidFill>
                <a:schemeClr val="dk1"/>
              </a:solidFill>
              <a:latin typeface="Calibri"/>
              <a:ea typeface="Calibri"/>
              <a:cs typeface="Calibri"/>
              <a:sym typeface="Calibri"/>
            </a:endParaRPr>
          </a:p>
        </p:txBody>
      </p:sp>
      <p:cxnSp>
        <p:nvCxnSpPr>
          <p:cNvPr id="347" name="Google Shape;347;p45"/>
          <p:cNvCxnSpPr/>
          <p:nvPr/>
        </p:nvCxnSpPr>
        <p:spPr>
          <a:xfrm flipH="1" rot="10800000">
            <a:off x="3937619" y="2480252"/>
            <a:ext cx="2938637" cy="2100876"/>
          </a:xfrm>
          <a:prstGeom prst="straightConnector1">
            <a:avLst/>
          </a:prstGeom>
          <a:noFill/>
          <a:ln cap="flat" cmpd="sng" w="9525">
            <a:solidFill>
              <a:srgbClr val="4A7DBA"/>
            </a:solidFill>
            <a:prstDash val="solid"/>
            <a:round/>
            <a:headEnd len="sm" w="sm" type="none"/>
            <a:tailEnd len="med" w="med" type="stealth"/>
          </a:ln>
        </p:spPr>
      </p:cxnSp>
      <p:pic>
        <p:nvPicPr>
          <p:cNvPr id="348" name="Google Shape;348;p45"/>
          <p:cNvPicPr preferRelativeResize="0"/>
          <p:nvPr/>
        </p:nvPicPr>
        <p:blipFill rotWithShape="1">
          <a:blip r:embed="rId4">
            <a:alphaModFix/>
          </a:blip>
          <a:srcRect b="0" l="0" r="0" t="0"/>
          <a:stretch/>
        </p:blipFill>
        <p:spPr>
          <a:xfrm>
            <a:off x="6876256" y="1622441"/>
            <a:ext cx="1872208" cy="171562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46"/>
                                        </p:tgtEl>
                                        <p:attrNameLst>
                                          <p:attrName>style.visibility</p:attrName>
                                        </p:attrNameLst>
                                      </p:cBhvr>
                                      <p:to>
                                        <p:strVal val="visible"/>
                                      </p:to>
                                    </p:set>
                                    <p:animEffect filter="fade" transition="in">
                                      <p:cBhvr>
                                        <p:cTn dur="1000"/>
                                        <p:tgtEl>
                                          <p:spTgt spid="3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6"/>
          <p:cNvSpPr txBox="1"/>
          <p:nvPr/>
        </p:nvSpPr>
        <p:spPr>
          <a:xfrm>
            <a:off x="683568" y="476672"/>
            <a:ext cx="7992888"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3.2. ALEACIONES CON SOLUBILIDAD TOTAL EN ESTADO LÍQUIDO E </a:t>
            </a:r>
            <a:r>
              <a:rPr b="1" lang="es-ES" sz="2400">
                <a:solidFill>
                  <a:schemeClr val="dk1"/>
                </a:solidFill>
                <a:latin typeface="Calibri"/>
                <a:ea typeface="Calibri"/>
                <a:cs typeface="Calibri"/>
                <a:sym typeface="Calibri"/>
              </a:rPr>
              <a:t>INSOLUBILIDAD EN ESTADO SÓLIDO</a:t>
            </a:r>
            <a:endParaRPr/>
          </a:p>
        </p:txBody>
      </p:sp>
      <p:sp>
        <p:nvSpPr>
          <p:cNvPr id="354" name="Google Shape;354;p46"/>
          <p:cNvSpPr txBox="1"/>
          <p:nvPr/>
        </p:nvSpPr>
        <p:spPr>
          <a:xfrm>
            <a:off x="683568" y="1415673"/>
            <a:ext cx="8136904"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Estas aleaciones presentan una concentración a la cual la solidificación se produce a temperatura constante y menor que cualquiera de los dos componentes en estado puro (T</a:t>
            </a:r>
            <a:r>
              <a:rPr baseline="-25000" lang="es-ES" sz="2400">
                <a:solidFill>
                  <a:schemeClr val="dk1"/>
                </a:solidFill>
                <a:latin typeface="Calibri"/>
                <a:ea typeface="Calibri"/>
                <a:cs typeface="Calibri"/>
                <a:sym typeface="Calibri"/>
              </a:rPr>
              <a:t>E</a:t>
            </a:r>
            <a:r>
              <a:rPr lang="es-ES" sz="2400">
                <a:solidFill>
                  <a:schemeClr val="dk1"/>
                </a:solidFill>
                <a:latin typeface="Calibri"/>
                <a:ea typeface="Calibri"/>
                <a:cs typeface="Calibri"/>
                <a:sym typeface="Calibri"/>
              </a:rPr>
              <a:t>). Esa concentración (C</a:t>
            </a:r>
            <a:r>
              <a:rPr baseline="-25000" lang="es-ES" sz="2400">
                <a:solidFill>
                  <a:schemeClr val="dk1"/>
                </a:solidFill>
                <a:latin typeface="Calibri"/>
                <a:ea typeface="Calibri"/>
                <a:cs typeface="Calibri"/>
                <a:sym typeface="Calibri"/>
              </a:rPr>
              <a:t>E</a:t>
            </a:r>
            <a:r>
              <a:rPr lang="es-ES" sz="2400">
                <a:solidFill>
                  <a:schemeClr val="dk1"/>
                </a:solidFill>
                <a:latin typeface="Calibri"/>
                <a:ea typeface="Calibri"/>
                <a:cs typeface="Calibri"/>
                <a:sym typeface="Calibri"/>
              </a:rPr>
              <a:t>) corresponde a la aleación </a:t>
            </a:r>
            <a:r>
              <a:rPr b="1" lang="es-ES" sz="2400">
                <a:solidFill>
                  <a:schemeClr val="dk1"/>
                </a:solidFill>
                <a:latin typeface="Calibri"/>
                <a:ea typeface="Calibri"/>
                <a:cs typeface="Calibri"/>
                <a:sym typeface="Calibri"/>
              </a:rPr>
              <a:t>eutéctica</a:t>
            </a:r>
            <a:r>
              <a:rPr lang="es-ES"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pic>
        <p:nvPicPr>
          <p:cNvPr id="355" name="Google Shape;355;p46"/>
          <p:cNvPicPr preferRelativeResize="0"/>
          <p:nvPr/>
        </p:nvPicPr>
        <p:blipFill rotWithShape="1">
          <a:blip r:embed="rId3">
            <a:alphaModFix/>
          </a:blip>
          <a:srcRect b="0" l="0" r="0" t="0"/>
          <a:stretch/>
        </p:blipFill>
        <p:spPr>
          <a:xfrm>
            <a:off x="1763687" y="3066965"/>
            <a:ext cx="5472609" cy="369895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53"/>
                                        </p:tgtEl>
                                        <p:attrNameLst>
                                          <p:attrName>style.visibility</p:attrName>
                                        </p:attrNameLst>
                                      </p:cBhvr>
                                      <p:to>
                                        <p:strVal val="visible"/>
                                      </p:to>
                                    </p:set>
                                    <p:animEffect filter="fade" transition="in">
                                      <p:cBhvr>
                                        <p:cTn dur="1000"/>
                                        <p:tgtEl>
                                          <p:spTgt spid="353"/>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354"/>
                                        </p:tgtEl>
                                        <p:attrNameLst>
                                          <p:attrName>style.visibility</p:attrName>
                                        </p:attrNameLst>
                                      </p:cBhvr>
                                      <p:to>
                                        <p:strVal val="visible"/>
                                      </p:to>
                                    </p:set>
                                    <p:animEffect filter="fade" transition="in">
                                      <p:cBhvr>
                                        <p:cTn dur="1000"/>
                                        <p:tgtEl>
                                          <p:spTgt spid="3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7"/>
          <p:cNvSpPr txBox="1"/>
          <p:nvPr/>
        </p:nvSpPr>
        <p:spPr>
          <a:xfrm>
            <a:off x="539552" y="548680"/>
            <a:ext cx="8424936" cy="1938992"/>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000">
                <a:solidFill>
                  <a:schemeClr val="dk1"/>
                </a:solidFill>
                <a:latin typeface="Calibri"/>
                <a:ea typeface="Calibri"/>
                <a:cs typeface="Calibri"/>
                <a:sym typeface="Calibri"/>
              </a:rPr>
              <a:t>Aleación eutéctica</a:t>
            </a:r>
            <a:r>
              <a:rPr lang="es-ES" sz="2000">
                <a:solidFill>
                  <a:schemeClr val="dk1"/>
                </a:solidFill>
                <a:latin typeface="Calibri"/>
                <a:ea typeface="Calibri"/>
                <a:cs typeface="Calibri"/>
                <a:sym typeface="Calibri"/>
              </a:rPr>
              <a:t>: a la temperatura eutéctica, la aleación cristaliza siguiendo la secuencia:</a:t>
            </a:r>
            <a:endParaRPr/>
          </a:p>
          <a:p>
            <a:pPr indent="0" lvl="0" marL="0" marR="0" rtl="0" algn="just">
              <a:spcBef>
                <a:spcPts val="0"/>
              </a:spcBef>
              <a:spcAft>
                <a:spcPts val="0"/>
              </a:spcAft>
              <a:buNone/>
            </a:pPr>
            <a:r>
              <a:rPr lang="es-ES" sz="2000">
                <a:solidFill>
                  <a:schemeClr val="dk1"/>
                </a:solidFill>
                <a:latin typeface="Calibri"/>
                <a:ea typeface="Calibri"/>
                <a:cs typeface="Calibri"/>
                <a:sym typeface="Calibri"/>
              </a:rPr>
              <a:t>- Se deposita cristal puro A, con lo que el líquido se enriquece de B, desplazando la concentración del líquido hacia la derecha, provocando que ahora se deposite cristal puro B, con lo que el líquido se enriquece de A, desplazando la concentración del líquido hacia la izquierda; y vuelta a empezar.</a:t>
            </a:r>
            <a:endParaRPr sz="2000">
              <a:solidFill>
                <a:schemeClr val="dk1"/>
              </a:solidFill>
              <a:latin typeface="Calibri"/>
              <a:ea typeface="Calibri"/>
              <a:cs typeface="Calibri"/>
              <a:sym typeface="Calibri"/>
            </a:endParaRPr>
          </a:p>
        </p:txBody>
      </p:sp>
      <p:pic>
        <p:nvPicPr>
          <p:cNvPr id="361" name="Google Shape;361;p47"/>
          <p:cNvPicPr preferRelativeResize="0"/>
          <p:nvPr/>
        </p:nvPicPr>
        <p:blipFill rotWithShape="1">
          <a:blip r:embed="rId3">
            <a:alphaModFix/>
          </a:blip>
          <a:srcRect b="0" l="0" r="0" t="0"/>
          <a:stretch/>
        </p:blipFill>
        <p:spPr>
          <a:xfrm>
            <a:off x="3779912" y="3429000"/>
            <a:ext cx="4510834" cy="3048889"/>
          </a:xfrm>
          <a:prstGeom prst="rect">
            <a:avLst/>
          </a:prstGeom>
          <a:noFill/>
          <a:ln>
            <a:noFill/>
          </a:ln>
        </p:spPr>
      </p:pic>
      <p:pic>
        <p:nvPicPr>
          <p:cNvPr id="362" name="Google Shape;362;p47"/>
          <p:cNvPicPr preferRelativeResize="0"/>
          <p:nvPr/>
        </p:nvPicPr>
        <p:blipFill rotWithShape="1">
          <a:blip r:embed="rId4">
            <a:alphaModFix/>
          </a:blip>
          <a:srcRect b="0" l="0" r="0" t="0"/>
          <a:stretch/>
        </p:blipFill>
        <p:spPr>
          <a:xfrm>
            <a:off x="179512" y="4725144"/>
            <a:ext cx="1914230" cy="1621359"/>
          </a:xfrm>
          <a:prstGeom prst="rect">
            <a:avLst/>
          </a:prstGeom>
          <a:noFill/>
          <a:ln>
            <a:noFill/>
          </a:ln>
        </p:spPr>
      </p:pic>
      <p:pic>
        <p:nvPicPr>
          <p:cNvPr id="363" name="Google Shape;363;p47"/>
          <p:cNvPicPr preferRelativeResize="0"/>
          <p:nvPr/>
        </p:nvPicPr>
        <p:blipFill rotWithShape="1">
          <a:blip r:embed="rId5">
            <a:alphaModFix/>
          </a:blip>
          <a:srcRect b="0" l="0" r="0" t="0"/>
          <a:stretch/>
        </p:blipFill>
        <p:spPr>
          <a:xfrm>
            <a:off x="1619672" y="2635377"/>
            <a:ext cx="1747093" cy="1736157"/>
          </a:xfrm>
          <a:prstGeom prst="rect">
            <a:avLst/>
          </a:prstGeom>
          <a:noFill/>
          <a:ln>
            <a:noFill/>
          </a:ln>
        </p:spPr>
      </p:pic>
      <p:sp>
        <p:nvSpPr>
          <p:cNvPr id="364" name="Google Shape;364;p47"/>
          <p:cNvSpPr/>
          <p:nvPr/>
        </p:nvSpPr>
        <p:spPr>
          <a:xfrm rot="2789796">
            <a:off x="773309" y="3174060"/>
            <a:ext cx="415586" cy="1216152"/>
          </a:xfrm>
          <a:prstGeom prst="curvedRightArrow">
            <a:avLst>
              <a:gd fmla="val 25000" name="adj1"/>
              <a:gd fmla="val 50000" name="adj2"/>
              <a:gd fmla="val 25000" name="adj3"/>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65" name="Google Shape;365;p47"/>
          <p:cNvSpPr/>
          <p:nvPr/>
        </p:nvSpPr>
        <p:spPr>
          <a:xfrm rot="-8514106">
            <a:off x="2577013" y="4350116"/>
            <a:ext cx="415586" cy="1216152"/>
          </a:xfrm>
          <a:prstGeom prst="curvedRightArrow">
            <a:avLst>
              <a:gd fmla="val 25000" name="adj1"/>
              <a:gd fmla="val 50000" name="adj2"/>
              <a:gd fmla="val 25000" name="adj3"/>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cxnSp>
        <p:nvCxnSpPr>
          <p:cNvPr id="366" name="Google Shape;366;p47"/>
          <p:cNvCxnSpPr/>
          <p:nvPr/>
        </p:nvCxnSpPr>
        <p:spPr>
          <a:xfrm flipH="1">
            <a:off x="2093742" y="1772816"/>
            <a:ext cx="3990426" cy="1512168"/>
          </a:xfrm>
          <a:prstGeom prst="straightConnector1">
            <a:avLst/>
          </a:prstGeom>
          <a:noFill/>
          <a:ln cap="flat" cmpd="sng" w="9525">
            <a:solidFill>
              <a:srgbClr val="4A7DBA"/>
            </a:solidFill>
            <a:prstDash val="solid"/>
            <a:round/>
            <a:headEnd len="sm" w="sm" type="none"/>
            <a:tailEnd len="med" w="med" type="stealth"/>
          </a:ln>
        </p:spPr>
      </p:cxnSp>
      <p:cxnSp>
        <p:nvCxnSpPr>
          <p:cNvPr id="367" name="Google Shape;367;p47"/>
          <p:cNvCxnSpPr/>
          <p:nvPr/>
        </p:nvCxnSpPr>
        <p:spPr>
          <a:xfrm flipH="1">
            <a:off x="1619672" y="2420888"/>
            <a:ext cx="4464496" cy="2952328"/>
          </a:xfrm>
          <a:prstGeom prst="straightConnector1">
            <a:avLst/>
          </a:prstGeom>
          <a:noFill/>
          <a:ln cap="flat" cmpd="sng" w="9525">
            <a:solidFill>
              <a:srgbClr val="4A7DBA"/>
            </a:solidFill>
            <a:prstDash val="solid"/>
            <a:round/>
            <a:headEnd len="sm" w="sm" type="none"/>
            <a:tailEnd len="med" w="med" type="stealth"/>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60"/>
                                        </p:tgtEl>
                                        <p:attrNameLst>
                                          <p:attrName>style.visibility</p:attrName>
                                        </p:attrNameLst>
                                      </p:cBhvr>
                                      <p:to>
                                        <p:strVal val="visible"/>
                                      </p:to>
                                    </p:set>
                                    <p:animEffect filter="fade" transition="in">
                                      <p:cBhvr>
                                        <p:cTn dur="1000"/>
                                        <p:tgtEl>
                                          <p:spTgt spid="3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pic>
        <p:nvPicPr>
          <p:cNvPr id="372" name="Google Shape;372;p48"/>
          <p:cNvPicPr preferRelativeResize="0"/>
          <p:nvPr/>
        </p:nvPicPr>
        <p:blipFill rotWithShape="1">
          <a:blip r:embed="rId3">
            <a:alphaModFix/>
          </a:blip>
          <a:srcRect b="0" l="0" r="0" t="0"/>
          <a:stretch/>
        </p:blipFill>
        <p:spPr>
          <a:xfrm>
            <a:off x="588071" y="1628799"/>
            <a:ext cx="4510834" cy="3048889"/>
          </a:xfrm>
          <a:prstGeom prst="rect">
            <a:avLst/>
          </a:prstGeom>
          <a:noFill/>
          <a:ln>
            <a:noFill/>
          </a:ln>
        </p:spPr>
      </p:pic>
      <p:cxnSp>
        <p:nvCxnSpPr>
          <p:cNvPr id="373" name="Google Shape;373;p48"/>
          <p:cNvCxnSpPr/>
          <p:nvPr/>
        </p:nvCxnSpPr>
        <p:spPr>
          <a:xfrm flipH="1" rot="10800000">
            <a:off x="2411760" y="1988840"/>
            <a:ext cx="3960440" cy="648072"/>
          </a:xfrm>
          <a:prstGeom prst="straightConnector1">
            <a:avLst/>
          </a:prstGeom>
          <a:noFill/>
          <a:ln cap="flat" cmpd="sng" w="9525">
            <a:solidFill>
              <a:srgbClr val="4A7DBA"/>
            </a:solidFill>
            <a:prstDash val="solid"/>
            <a:round/>
            <a:headEnd len="sm" w="sm" type="none"/>
            <a:tailEnd len="med" w="med" type="stealth"/>
          </a:ln>
        </p:spPr>
      </p:cxnSp>
      <p:cxnSp>
        <p:nvCxnSpPr>
          <p:cNvPr id="374" name="Google Shape;374;p48"/>
          <p:cNvCxnSpPr/>
          <p:nvPr/>
        </p:nvCxnSpPr>
        <p:spPr>
          <a:xfrm>
            <a:off x="2411760" y="4005064"/>
            <a:ext cx="3816424" cy="0"/>
          </a:xfrm>
          <a:prstGeom prst="straightConnector1">
            <a:avLst/>
          </a:prstGeom>
          <a:noFill/>
          <a:ln cap="flat" cmpd="sng" w="9525">
            <a:solidFill>
              <a:srgbClr val="4A7DBA"/>
            </a:solidFill>
            <a:prstDash val="solid"/>
            <a:round/>
            <a:headEnd len="sm" w="sm" type="none"/>
            <a:tailEnd len="med" w="med" type="stealth"/>
          </a:ln>
        </p:spPr>
      </p:cxnSp>
      <p:pic>
        <p:nvPicPr>
          <p:cNvPr id="375" name="Google Shape;375;p48"/>
          <p:cNvPicPr preferRelativeResize="0"/>
          <p:nvPr/>
        </p:nvPicPr>
        <p:blipFill rotWithShape="1">
          <a:blip r:embed="rId4">
            <a:alphaModFix/>
          </a:blip>
          <a:srcRect b="0" l="0" r="0" t="0"/>
          <a:stretch/>
        </p:blipFill>
        <p:spPr>
          <a:xfrm>
            <a:off x="6372200" y="1124744"/>
            <a:ext cx="1584176" cy="1614279"/>
          </a:xfrm>
          <a:prstGeom prst="rect">
            <a:avLst/>
          </a:prstGeom>
          <a:noFill/>
          <a:ln>
            <a:noFill/>
          </a:ln>
        </p:spPr>
      </p:pic>
      <p:pic>
        <p:nvPicPr>
          <p:cNvPr id="376" name="Google Shape;376;p48"/>
          <p:cNvPicPr preferRelativeResize="0"/>
          <p:nvPr/>
        </p:nvPicPr>
        <p:blipFill rotWithShape="1">
          <a:blip r:embed="rId5">
            <a:alphaModFix/>
          </a:blip>
          <a:srcRect b="0" l="0" r="0" t="0"/>
          <a:stretch/>
        </p:blipFill>
        <p:spPr>
          <a:xfrm>
            <a:off x="6372200" y="3284984"/>
            <a:ext cx="1683323" cy="1507059"/>
          </a:xfrm>
          <a:prstGeom prst="rect">
            <a:avLst/>
          </a:prstGeom>
          <a:noFill/>
          <a:ln>
            <a:noFill/>
          </a:ln>
        </p:spPr>
      </p:pic>
      <p:sp>
        <p:nvSpPr>
          <p:cNvPr id="377" name="Google Shape;377;p48"/>
          <p:cNvSpPr txBox="1"/>
          <p:nvPr/>
        </p:nvSpPr>
        <p:spPr>
          <a:xfrm>
            <a:off x="4698478" y="5589240"/>
            <a:ext cx="2077020"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Para simplificar, se suele representar como un laminado .</a:t>
            </a:r>
            <a:endParaRPr sz="1600">
              <a:solidFill>
                <a:schemeClr val="dk1"/>
              </a:solidFill>
              <a:latin typeface="Calibri"/>
              <a:ea typeface="Calibri"/>
              <a:cs typeface="Calibri"/>
              <a:sym typeface="Calibri"/>
            </a:endParaRPr>
          </a:p>
        </p:txBody>
      </p:sp>
      <p:pic>
        <p:nvPicPr>
          <p:cNvPr id="378" name="Google Shape;378;p48"/>
          <p:cNvPicPr preferRelativeResize="0"/>
          <p:nvPr/>
        </p:nvPicPr>
        <p:blipFill rotWithShape="1">
          <a:blip r:embed="rId6">
            <a:alphaModFix/>
          </a:blip>
          <a:srcRect b="0" l="0" r="0" t="0"/>
          <a:stretch/>
        </p:blipFill>
        <p:spPr>
          <a:xfrm rot="-3106791">
            <a:off x="6998269" y="5184117"/>
            <a:ext cx="1338017" cy="129366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77"/>
                                        </p:tgtEl>
                                        <p:attrNameLst>
                                          <p:attrName>style.visibility</p:attrName>
                                        </p:attrNameLst>
                                      </p:cBhvr>
                                      <p:to>
                                        <p:strVal val="visible"/>
                                      </p:to>
                                    </p:set>
                                    <p:animEffect filter="fade" transition="in">
                                      <p:cBhvr>
                                        <p:cTn dur="1000"/>
                                        <p:tgtEl>
                                          <p:spTgt spid="3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49"/>
          <p:cNvSpPr txBox="1"/>
          <p:nvPr/>
        </p:nvSpPr>
        <p:spPr>
          <a:xfrm>
            <a:off x="683568" y="548680"/>
            <a:ext cx="8136904" cy="156966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400">
                <a:solidFill>
                  <a:schemeClr val="dk1"/>
                </a:solidFill>
                <a:latin typeface="Calibri"/>
                <a:ea typeface="Calibri"/>
                <a:cs typeface="Calibri"/>
                <a:sym typeface="Calibri"/>
              </a:rPr>
              <a:t>Aleación hipoeutéctica</a:t>
            </a:r>
            <a:r>
              <a:rPr lang="es-ES" sz="2400">
                <a:solidFill>
                  <a:schemeClr val="dk1"/>
                </a:solidFill>
                <a:latin typeface="Calibri"/>
                <a:ea typeface="Calibri"/>
                <a:cs typeface="Calibri"/>
                <a:sym typeface="Calibri"/>
              </a:rPr>
              <a:t>: a la izquierda de la eutéctica. Al comenzar la solidificación se forman cristales de A puro. Al llegar a la T</a:t>
            </a:r>
            <a:r>
              <a:rPr baseline="-25000" lang="es-ES" sz="2400">
                <a:solidFill>
                  <a:schemeClr val="dk1"/>
                </a:solidFill>
                <a:latin typeface="Calibri"/>
                <a:ea typeface="Calibri"/>
                <a:cs typeface="Calibri"/>
                <a:sym typeface="Calibri"/>
              </a:rPr>
              <a:t>E</a:t>
            </a:r>
            <a:r>
              <a:rPr lang="es-ES" sz="2400">
                <a:solidFill>
                  <a:schemeClr val="dk1"/>
                </a:solidFill>
                <a:latin typeface="Calibri"/>
                <a:ea typeface="Calibri"/>
                <a:cs typeface="Calibri"/>
                <a:sym typeface="Calibri"/>
              </a:rPr>
              <a:t> todo el líquido que quedaba solidifica eutécticamente, puesto la concentración era C</a:t>
            </a:r>
            <a:r>
              <a:rPr baseline="-25000" lang="es-ES" sz="2400">
                <a:solidFill>
                  <a:schemeClr val="dk1"/>
                </a:solidFill>
                <a:latin typeface="Calibri"/>
                <a:ea typeface="Calibri"/>
                <a:cs typeface="Calibri"/>
                <a:sym typeface="Calibri"/>
              </a:rPr>
              <a:t>E</a:t>
            </a:r>
            <a:r>
              <a:rPr lang="es-ES"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pic>
        <p:nvPicPr>
          <p:cNvPr id="384" name="Google Shape;384;p49"/>
          <p:cNvPicPr preferRelativeResize="0"/>
          <p:nvPr/>
        </p:nvPicPr>
        <p:blipFill rotWithShape="1">
          <a:blip r:embed="rId3">
            <a:alphaModFix/>
          </a:blip>
          <a:srcRect b="0" l="0" r="0" t="0"/>
          <a:stretch/>
        </p:blipFill>
        <p:spPr>
          <a:xfrm>
            <a:off x="251520" y="2996952"/>
            <a:ext cx="5225714" cy="3373562"/>
          </a:xfrm>
          <a:prstGeom prst="rect">
            <a:avLst/>
          </a:prstGeom>
          <a:noFill/>
          <a:ln>
            <a:noFill/>
          </a:ln>
        </p:spPr>
      </p:pic>
      <p:cxnSp>
        <p:nvCxnSpPr>
          <p:cNvPr id="385" name="Google Shape;385;p49"/>
          <p:cNvCxnSpPr/>
          <p:nvPr/>
        </p:nvCxnSpPr>
        <p:spPr>
          <a:xfrm flipH="1" rot="10800000">
            <a:off x="1403648" y="2693868"/>
            <a:ext cx="5390419" cy="1095172"/>
          </a:xfrm>
          <a:prstGeom prst="straightConnector1">
            <a:avLst/>
          </a:prstGeom>
          <a:noFill/>
          <a:ln cap="flat" cmpd="sng" w="9525">
            <a:solidFill>
              <a:srgbClr val="4A7DBA"/>
            </a:solidFill>
            <a:prstDash val="solid"/>
            <a:round/>
            <a:headEnd len="sm" w="sm" type="none"/>
            <a:tailEnd len="med" w="med" type="stealth"/>
          </a:ln>
        </p:spPr>
      </p:cxnSp>
      <p:pic>
        <p:nvPicPr>
          <p:cNvPr id="386" name="Google Shape;386;p49"/>
          <p:cNvPicPr preferRelativeResize="0"/>
          <p:nvPr/>
        </p:nvPicPr>
        <p:blipFill rotWithShape="1">
          <a:blip r:embed="rId4">
            <a:alphaModFix/>
          </a:blip>
          <a:srcRect b="0" l="0" r="0" t="0"/>
          <a:stretch/>
        </p:blipFill>
        <p:spPr>
          <a:xfrm>
            <a:off x="6876256" y="1942793"/>
            <a:ext cx="1286745" cy="1311196"/>
          </a:xfrm>
          <a:prstGeom prst="rect">
            <a:avLst/>
          </a:prstGeom>
          <a:noFill/>
          <a:ln>
            <a:noFill/>
          </a:ln>
        </p:spPr>
      </p:pic>
      <p:pic>
        <p:nvPicPr>
          <p:cNvPr id="387" name="Google Shape;387;p49"/>
          <p:cNvPicPr preferRelativeResize="0"/>
          <p:nvPr/>
        </p:nvPicPr>
        <p:blipFill rotWithShape="1">
          <a:blip r:embed="rId5">
            <a:alphaModFix/>
          </a:blip>
          <a:srcRect b="0" l="0" r="0" t="0"/>
          <a:stretch/>
        </p:blipFill>
        <p:spPr>
          <a:xfrm>
            <a:off x="5796136" y="3041847"/>
            <a:ext cx="1327928" cy="1251250"/>
          </a:xfrm>
          <a:prstGeom prst="rect">
            <a:avLst/>
          </a:prstGeom>
          <a:noFill/>
          <a:ln>
            <a:noFill/>
          </a:ln>
        </p:spPr>
      </p:pic>
      <p:cxnSp>
        <p:nvCxnSpPr>
          <p:cNvPr id="388" name="Google Shape;388;p49"/>
          <p:cNvCxnSpPr/>
          <p:nvPr/>
        </p:nvCxnSpPr>
        <p:spPr>
          <a:xfrm flipH="1" rot="10800000">
            <a:off x="1403648" y="3789040"/>
            <a:ext cx="4454315" cy="547586"/>
          </a:xfrm>
          <a:prstGeom prst="straightConnector1">
            <a:avLst/>
          </a:prstGeom>
          <a:noFill/>
          <a:ln cap="flat" cmpd="sng" w="9525">
            <a:solidFill>
              <a:srgbClr val="4A7DBA"/>
            </a:solidFill>
            <a:prstDash val="solid"/>
            <a:round/>
            <a:headEnd len="sm" w="sm" type="none"/>
            <a:tailEnd len="med" w="med" type="stealth"/>
          </a:ln>
        </p:spPr>
      </p:cxnSp>
      <p:pic>
        <p:nvPicPr>
          <p:cNvPr id="389" name="Google Shape;389;p49"/>
          <p:cNvPicPr preferRelativeResize="0"/>
          <p:nvPr/>
        </p:nvPicPr>
        <p:blipFill rotWithShape="1">
          <a:blip r:embed="rId6">
            <a:alphaModFix/>
          </a:blip>
          <a:srcRect b="0" l="0" r="0" t="0"/>
          <a:stretch/>
        </p:blipFill>
        <p:spPr>
          <a:xfrm>
            <a:off x="7479203" y="3644795"/>
            <a:ext cx="1316320" cy="1211014"/>
          </a:xfrm>
          <a:prstGeom prst="rect">
            <a:avLst/>
          </a:prstGeom>
          <a:noFill/>
          <a:ln>
            <a:noFill/>
          </a:ln>
        </p:spPr>
      </p:pic>
      <p:cxnSp>
        <p:nvCxnSpPr>
          <p:cNvPr id="390" name="Google Shape;390;p49"/>
          <p:cNvCxnSpPr>
            <a:endCxn id="389" idx="1"/>
          </p:cNvCxnSpPr>
          <p:nvPr/>
        </p:nvCxnSpPr>
        <p:spPr>
          <a:xfrm flipH="1" rot="10800000">
            <a:off x="1403603" y="4250302"/>
            <a:ext cx="6075600" cy="288000"/>
          </a:xfrm>
          <a:prstGeom prst="straightConnector1">
            <a:avLst/>
          </a:prstGeom>
          <a:noFill/>
          <a:ln cap="flat" cmpd="sng" w="9525">
            <a:solidFill>
              <a:srgbClr val="4A7DBA"/>
            </a:solidFill>
            <a:prstDash val="solid"/>
            <a:round/>
            <a:headEnd len="sm" w="sm" type="none"/>
            <a:tailEnd len="med" w="med" type="stealth"/>
          </a:ln>
        </p:spPr>
      </p:cxnSp>
      <p:pic>
        <p:nvPicPr>
          <p:cNvPr id="391" name="Google Shape;391;p49"/>
          <p:cNvPicPr preferRelativeResize="0"/>
          <p:nvPr/>
        </p:nvPicPr>
        <p:blipFill rotWithShape="1">
          <a:blip r:embed="rId7">
            <a:alphaModFix/>
          </a:blip>
          <a:srcRect b="0" l="0" r="0" t="0"/>
          <a:stretch/>
        </p:blipFill>
        <p:spPr>
          <a:xfrm>
            <a:off x="6062499" y="4509120"/>
            <a:ext cx="1302652" cy="1224136"/>
          </a:xfrm>
          <a:prstGeom prst="rect">
            <a:avLst/>
          </a:prstGeom>
          <a:noFill/>
          <a:ln>
            <a:noFill/>
          </a:ln>
        </p:spPr>
      </p:pic>
      <p:cxnSp>
        <p:nvCxnSpPr>
          <p:cNvPr id="392" name="Google Shape;392;p49"/>
          <p:cNvCxnSpPr>
            <a:endCxn id="391" idx="1"/>
          </p:cNvCxnSpPr>
          <p:nvPr/>
        </p:nvCxnSpPr>
        <p:spPr>
          <a:xfrm>
            <a:off x="1403499" y="4797188"/>
            <a:ext cx="4659000" cy="324000"/>
          </a:xfrm>
          <a:prstGeom prst="straightConnector1">
            <a:avLst/>
          </a:prstGeom>
          <a:noFill/>
          <a:ln cap="flat" cmpd="sng" w="9525">
            <a:solidFill>
              <a:srgbClr val="4A7DBA"/>
            </a:solidFill>
            <a:prstDash val="solid"/>
            <a:round/>
            <a:headEnd len="sm" w="sm" type="none"/>
            <a:tailEnd len="med" w="med" type="stealth"/>
          </a:ln>
        </p:spPr>
      </p:cxnSp>
      <p:pic>
        <p:nvPicPr>
          <p:cNvPr id="393" name="Google Shape;393;p49"/>
          <p:cNvPicPr preferRelativeResize="0"/>
          <p:nvPr/>
        </p:nvPicPr>
        <p:blipFill rotWithShape="1">
          <a:blip r:embed="rId8">
            <a:alphaModFix/>
          </a:blip>
          <a:srcRect b="0" l="0" r="0" t="0"/>
          <a:stretch/>
        </p:blipFill>
        <p:spPr>
          <a:xfrm>
            <a:off x="7411039" y="5228065"/>
            <a:ext cx="1337425" cy="1240564"/>
          </a:xfrm>
          <a:prstGeom prst="rect">
            <a:avLst/>
          </a:prstGeom>
          <a:noFill/>
          <a:ln>
            <a:noFill/>
          </a:ln>
        </p:spPr>
      </p:pic>
      <p:cxnSp>
        <p:nvCxnSpPr>
          <p:cNvPr id="394" name="Google Shape;394;p49"/>
          <p:cNvCxnSpPr>
            <a:endCxn id="393" idx="1"/>
          </p:cNvCxnSpPr>
          <p:nvPr/>
        </p:nvCxnSpPr>
        <p:spPr>
          <a:xfrm>
            <a:off x="1403539" y="4949547"/>
            <a:ext cx="6007500" cy="898800"/>
          </a:xfrm>
          <a:prstGeom prst="straightConnector1">
            <a:avLst/>
          </a:prstGeom>
          <a:noFill/>
          <a:ln cap="flat" cmpd="sng" w="9525">
            <a:solidFill>
              <a:srgbClr val="4A7DBA"/>
            </a:solidFill>
            <a:prstDash val="solid"/>
            <a:round/>
            <a:headEnd len="sm" w="sm" type="none"/>
            <a:tailEnd len="med" w="med" type="stealth"/>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pic>
        <p:nvPicPr>
          <p:cNvPr id="399" name="Google Shape;399;p50"/>
          <p:cNvPicPr preferRelativeResize="0"/>
          <p:nvPr/>
        </p:nvPicPr>
        <p:blipFill rotWithShape="1">
          <a:blip r:embed="rId3">
            <a:alphaModFix/>
          </a:blip>
          <a:srcRect b="0" l="0" r="0" t="0"/>
          <a:stretch/>
        </p:blipFill>
        <p:spPr>
          <a:xfrm>
            <a:off x="179512" y="2924944"/>
            <a:ext cx="5033937" cy="3313947"/>
          </a:xfrm>
          <a:prstGeom prst="rect">
            <a:avLst/>
          </a:prstGeom>
          <a:noFill/>
          <a:ln>
            <a:noFill/>
          </a:ln>
        </p:spPr>
      </p:pic>
      <p:sp>
        <p:nvSpPr>
          <p:cNvPr id="400" name="Google Shape;400;p50"/>
          <p:cNvSpPr txBox="1"/>
          <p:nvPr/>
        </p:nvSpPr>
        <p:spPr>
          <a:xfrm>
            <a:off x="683568" y="548680"/>
            <a:ext cx="8136904" cy="156966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400">
                <a:solidFill>
                  <a:schemeClr val="dk1"/>
                </a:solidFill>
                <a:latin typeface="Calibri"/>
                <a:ea typeface="Calibri"/>
                <a:cs typeface="Calibri"/>
                <a:sym typeface="Calibri"/>
              </a:rPr>
              <a:t>Aleación hipereutéctica</a:t>
            </a:r>
            <a:r>
              <a:rPr lang="es-ES" sz="2400">
                <a:solidFill>
                  <a:schemeClr val="dk1"/>
                </a:solidFill>
                <a:latin typeface="Calibri"/>
                <a:ea typeface="Calibri"/>
                <a:cs typeface="Calibri"/>
                <a:sym typeface="Calibri"/>
              </a:rPr>
              <a:t>: a la derecha de la eutéctica. Al comenzar la solidificación se forman cristales de B puro. Al llegar a la T</a:t>
            </a:r>
            <a:r>
              <a:rPr baseline="-25000" lang="es-ES" sz="2400">
                <a:solidFill>
                  <a:schemeClr val="dk1"/>
                </a:solidFill>
                <a:latin typeface="Calibri"/>
                <a:ea typeface="Calibri"/>
                <a:cs typeface="Calibri"/>
                <a:sym typeface="Calibri"/>
              </a:rPr>
              <a:t>E</a:t>
            </a:r>
            <a:r>
              <a:rPr lang="es-ES" sz="2400">
                <a:solidFill>
                  <a:schemeClr val="dk1"/>
                </a:solidFill>
                <a:latin typeface="Calibri"/>
                <a:ea typeface="Calibri"/>
                <a:cs typeface="Calibri"/>
                <a:sym typeface="Calibri"/>
              </a:rPr>
              <a:t> todo el líquido que quedaba solidifica eutécticamente, puesto la concentración era C</a:t>
            </a:r>
            <a:r>
              <a:rPr baseline="-25000" lang="es-ES" sz="2400">
                <a:solidFill>
                  <a:schemeClr val="dk1"/>
                </a:solidFill>
                <a:latin typeface="Calibri"/>
                <a:ea typeface="Calibri"/>
                <a:cs typeface="Calibri"/>
                <a:sym typeface="Calibri"/>
              </a:rPr>
              <a:t>E</a:t>
            </a:r>
            <a:r>
              <a:rPr lang="es-ES"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cxnSp>
        <p:nvCxnSpPr>
          <p:cNvPr id="401" name="Google Shape;401;p50"/>
          <p:cNvCxnSpPr/>
          <p:nvPr/>
        </p:nvCxnSpPr>
        <p:spPr>
          <a:xfrm flipH="1" rot="10800000">
            <a:off x="3059832" y="2693868"/>
            <a:ext cx="3734235" cy="807140"/>
          </a:xfrm>
          <a:prstGeom prst="straightConnector1">
            <a:avLst/>
          </a:prstGeom>
          <a:noFill/>
          <a:ln cap="flat" cmpd="sng" w="9525">
            <a:solidFill>
              <a:srgbClr val="4A7DBA"/>
            </a:solidFill>
            <a:prstDash val="solid"/>
            <a:round/>
            <a:headEnd len="sm" w="sm" type="none"/>
            <a:tailEnd len="med" w="med" type="stealth"/>
          </a:ln>
        </p:spPr>
      </p:cxnSp>
      <p:pic>
        <p:nvPicPr>
          <p:cNvPr id="402" name="Google Shape;402;p50"/>
          <p:cNvPicPr preferRelativeResize="0"/>
          <p:nvPr/>
        </p:nvPicPr>
        <p:blipFill rotWithShape="1">
          <a:blip r:embed="rId4">
            <a:alphaModFix/>
          </a:blip>
          <a:srcRect b="0" l="0" r="0" t="0"/>
          <a:stretch/>
        </p:blipFill>
        <p:spPr>
          <a:xfrm>
            <a:off x="6876256" y="1942793"/>
            <a:ext cx="1286745" cy="1311196"/>
          </a:xfrm>
          <a:prstGeom prst="rect">
            <a:avLst/>
          </a:prstGeom>
          <a:noFill/>
          <a:ln>
            <a:noFill/>
          </a:ln>
        </p:spPr>
      </p:pic>
      <p:cxnSp>
        <p:nvCxnSpPr>
          <p:cNvPr id="403" name="Google Shape;403;p50"/>
          <p:cNvCxnSpPr/>
          <p:nvPr/>
        </p:nvCxnSpPr>
        <p:spPr>
          <a:xfrm flipH="1" rot="10800000">
            <a:off x="3059832" y="3789040"/>
            <a:ext cx="2798131" cy="273793"/>
          </a:xfrm>
          <a:prstGeom prst="straightConnector1">
            <a:avLst/>
          </a:prstGeom>
          <a:noFill/>
          <a:ln cap="flat" cmpd="sng" w="9525">
            <a:solidFill>
              <a:srgbClr val="4A7DBA"/>
            </a:solidFill>
            <a:prstDash val="solid"/>
            <a:round/>
            <a:headEnd len="sm" w="sm" type="none"/>
            <a:tailEnd len="med" w="med" type="stealth"/>
          </a:ln>
        </p:spPr>
      </p:cxnSp>
      <p:cxnSp>
        <p:nvCxnSpPr>
          <p:cNvPr id="404" name="Google Shape;404;p50"/>
          <p:cNvCxnSpPr/>
          <p:nvPr/>
        </p:nvCxnSpPr>
        <p:spPr>
          <a:xfrm flipH="1" rot="10800000">
            <a:off x="3059832" y="4250302"/>
            <a:ext cx="4419371" cy="144015"/>
          </a:xfrm>
          <a:prstGeom prst="straightConnector1">
            <a:avLst/>
          </a:prstGeom>
          <a:noFill/>
          <a:ln cap="flat" cmpd="sng" w="9525">
            <a:solidFill>
              <a:srgbClr val="4A7DBA"/>
            </a:solidFill>
            <a:prstDash val="solid"/>
            <a:round/>
            <a:headEnd len="sm" w="sm" type="none"/>
            <a:tailEnd len="med" w="med" type="stealth"/>
          </a:ln>
        </p:spPr>
      </p:cxnSp>
      <p:cxnSp>
        <p:nvCxnSpPr>
          <p:cNvPr id="405" name="Google Shape;405;p50"/>
          <p:cNvCxnSpPr/>
          <p:nvPr/>
        </p:nvCxnSpPr>
        <p:spPr>
          <a:xfrm>
            <a:off x="3059832" y="4725144"/>
            <a:ext cx="3002667" cy="396044"/>
          </a:xfrm>
          <a:prstGeom prst="straightConnector1">
            <a:avLst/>
          </a:prstGeom>
          <a:noFill/>
          <a:ln cap="flat" cmpd="sng" w="9525">
            <a:solidFill>
              <a:srgbClr val="4A7DBA"/>
            </a:solidFill>
            <a:prstDash val="solid"/>
            <a:round/>
            <a:headEnd len="sm" w="sm" type="none"/>
            <a:tailEnd len="med" w="med" type="stealth"/>
          </a:ln>
        </p:spPr>
      </p:cxnSp>
      <p:pic>
        <p:nvPicPr>
          <p:cNvPr id="406" name="Google Shape;406;p50"/>
          <p:cNvPicPr preferRelativeResize="0"/>
          <p:nvPr/>
        </p:nvPicPr>
        <p:blipFill rotWithShape="1">
          <a:blip r:embed="rId5">
            <a:alphaModFix/>
          </a:blip>
          <a:srcRect b="0" l="0" r="0" t="0"/>
          <a:stretch/>
        </p:blipFill>
        <p:spPr>
          <a:xfrm>
            <a:off x="5880266" y="3091610"/>
            <a:ext cx="1284022" cy="1159580"/>
          </a:xfrm>
          <a:prstGeom prst="rect">
            <a:avLst/>
          </a:prstGeom>
          <a:noFill/>
          <a:ln>
            <a:noFill/>
          </a:ln>
        </p:spPr>
      </p:pic>
      <p:pic>
        <p:nvPicPr>
          <p:cNvPr id="407" name="Google Shape;407;p50"/>
          <p:cNvPicPr preferRelativeResize="0"/>
          <p:nvPr/>
        </p:nvPicPr>
        <p:blipFill rotWithShape="1">
          <a:blip r:embed="rId6">
            <a:alphaModFix/>
          </a:blip>
          <a:srcRect b="0" l="0" r="0" t="0"/>
          <a:stretch/>
        </p:blipFill>
        <p:spPr>
          <a:xfrm>
            <a:off x="7479203" y="3578582"/>
            <a:ext cx="1316162" cy="1168023"/>
          </a:xfrm>
          <a:prstGeom prst="rect">
            <a:avLst/>
          </a:prstGeom>
          <a:noFill/>
          <a:ln>
            <a:noFill/>
          </a:ln>
        </p:spPr>
      </p:pic>
      <p:pic>
        <p:nvPicPr>
          <p:cNvPr id="408" name="Google Shape;408;p50"/>
          <p:cNvPicPr preferRelativeResize="0"/>
          <p:nvPr/>
        </p:nvPicPr>
        <p:blipFill rotWithShape="1">
          <a:blip r:embed="rId7">
            <a:alphaModFix/>
          </a:blip>
          <a:srcRect b="0" l="0" r="0" t="0"/>
          <a:stretch/>
        </p:blipFill>
        <p:spPr>
          <a:xfrm>
            <a:off x="6066152" y="4368025"/>
            <a:ext cx="1318520" cy="1196126"/>
          </a:xfrm>
          <a:prstGeom prst="rect">
            <a:avLst/>
          </a:prstGeom>
          <a:noFill/>
          <a:ln>
            <a:noFill/>
          </a:ln>
        </p:spPr>
      </p:pic>
      <p:pic>
        <p:nvPicPr>
          <p:cNvPr id="409" name="Google Shape;409;p50"/>
          <p:cNvPicPr preferRelativeResize="0"/>
          <p:nvPr/>
        </p:nvPicPr>
        <p:blipFill rotWithShape="1">
          <a:blip r:embed="rId8">
            <a:alphaModFix/>
          </a:blip>
          <a:srcRect b="0" l="0" r="0" t="0"/>
          <a:stretch/>
        </p:blipFill>
        <p:spPr>
          <a:xfrm>
            <a:off x="7411039" y="5121188"/>
            <a:ext cx="1242057" cy="1264336"/>
          </a:xfrm>
          <a:prstGeom prst="rect">
            <a:avLst/>
          </a:prstGeom>
          <a:noFill/>
          <a:ln>
            <a:noFill/>
          </a:ln>
        </p:spPr>
      </p:pic>
      <p:cxnSp>
        <p:nvCxnSpPr>
          <p:cNvPr id="410" name="Google Shape;410;p50"/>
          <p:cNvCxnSpPr/>
          <p:nvPr/>
        </p:nvCxnSpPr>
        <p:spPr>
          <a:xfrm>
            <a:off x="3059832" y="4855809"/>
            <a:ext cx="4351207" cy="992538"/>
          </a:xfrm>
          <a:prstGeom prst="straightConnector1">
            <a:avLst/>
          </a:prstGeom>
          <a:noFill/>
          <a:ln cap="flat" cmpd="sng" w="9525">
            <a:solidFill>
              <a:srgbClr val="4A7DBA"/>
            </a:solidFill>
            <a:prstDash val="solid"/>
            <a:round/>
            <a:headEnd len="sm" w="sm" type="none"/>
            <a:tailEnd len="med" w="med" type="stealth"/>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400"/>
                                        </p:tgtEl>
                                        <p:attrNameLst>
                                          <p:attrName>style.visibility</p:attrName>
                                        </p:attrNameLst>
                                      </p:cBhvr>
                                      <p:to>
                                        <p:strVal val="visible"/>
                                      </p:to>
                                    </p:set>
                                    <p:animEffect filter="fade" transition="in">
                                      <p:cBhvr>
                                        <p:cTn dur="1000"/>
                                        <p:tgtEl>
                                          <p:spTgt spid="4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1"/>
          <p:cNvSpPr txBox="1"/>
          <p:nvPr/>
        </p:nvSpPr>
        <p:spPr>
          <a:xfrm>
            <a:off x="683568" y="476672"/>
            <a:ext cx="7992888"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3.3. ALEACIONES CON SOLUBILIDAD TOTAL EN ESTADO LÍQUIDO Y </a:t>
            </a:r>
            <a:r>
              <a:rPr b="1" lang="es-ES" sz="2400">
                <a:solidFill>
                  <a:schemeClr val="dk1"/>
                </a:solidFill>
                <a:latin typeface="Calibri"/>
                <a:ea typeface="Calibri"/>
                <a:cs typeface="Calibri"/>
                <a:sym typeface="Calibri"/>
              </a:rPr>
              <a:t>SOLUBILIDAD PARCIAL EN ESTADO SÓLIDO</a:t>
            </a:r>
            <a:endParaRPr/>
          </a:p>
        </p:txBody>
      </p:sp>
      <p:sp>
        <p:nvSpPr>
          <p:cNvPr id="416" name="Google Shape;416;p51"/>
          <p:cNvSpPr txBox="1"/>
          <p:nvPr/>
        </p:nvSpPr>
        <p:spPr>
          <a:xfrm>
            <a:off x="683568" y="1415673"/>
            <a:ext cx="8136904" cy="156966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400">
                <a:solidFill>
                  <a:schemeClr val="dk1"/>
                </a:solidFill>
                <a:latin typeface="Calibri"/>
                <a:ea typeface="Calibri"/>
                <a:cs typeface="Calibri"/>
                <a:sym typeface="Calibri"/>
              </a:rPr>
              <a:t>A diferencia de la anterior, ahora se presentan dos soluciones sólidas: α (en la que A hace de disolvente) y β (donde B es el disolvente). Estas aleaciones presentan siguen presentando una aleación  </a:t>
            </a:r>
            <a:r>
              <a:rPr b="1" lang="es-ES" sz="2400">
                <a:solidFill>
                  <a:schemeClr val="dk1"/>
                </a:solidFill>
                <a:latin typeface="Calibri"/>
                <a:ea typeface="Calibri"/>
                <a:cs typeface="Calibri"/>
                <a:sym typeface="Calibri"/>
              </a:rPr>
              <a:t>eutéctica</a:t>
            </a:r>
            <a:r>
              <a:rPr lang="es-ES"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pic>
        <p:nvPicPr>
          <p:cNvPr id="417" name="Google Shape;417;p51"/>
          <p:cNvPicPr preferRelativeResize="0"/>
          <p:nvPr/>
        </p:nvPicPr>
        <p:blipFill rotWithShape="1">
          <a:blip r:embed="rId3">
            <a:alphaModFix/>
          </a:blip>
          <a:srcRect b="0" l="0" r="0" t="0"/>
          <a:stretch/>
        </p:blipFill>
        <p:spPr>
          <a:xfrm>
            <a:off x="1403648" y="3011986"/>
            <a:ext cx="5652120" cy="371393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415"/>
                                        </p:tgtEl>
                                        <p:attrNameLst>
                                          <p:attrName>style.visibility</p:attrName>
                                        </p:attrNameLst>
                                      </p:cBhvr>
                                      <p:to>
                                        <p:strVal val="visible"/>
                                      </p:to>
                                    </p:set>
                                    <p:animEffect filter="fade" transition="in">
                                      <p:cBhvr>
                                        <p:cTn dur="1000"/>
                                        <p:tgtEl>
                                          <p:spTgt spid="415"/>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416"/>
                                        </p:tgtEl>
                                        <p:attrNameLst>
                                          <p:attrName>style.visibility</p:attrName>
                                        </p:attrNameLst>
                                      </p:cBhvr>
                                      <p:to>
                                        <p:strVal val="visible"/>
                                      </p:to>
                                    </p:set>
                                    <p:animEffect filter="fade" transition="in">
                                      <p:cBhvr>
                                        <p:cTn dur="1000"/>
                                        <p:tgtEl>
                                          <p:spTgt spid="4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nvSpPr>
        <p:spPr>
          <a:xfrm>
            <a:off x="683568" y="476672"/>
            <a:ext cx="7992888"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3200">
                <a:solidFill>
                  <a:schemeClr val="dk1"/>
                </a:solidFill>
                <a:latin typeface="Calibri"/>
                <a:ea typeface="Calibri"/>
                <a:cs typeface="Calibri"/>
                <a:sym typeface="Calibri"/>
              </a:rPr>
              <a:t>1.1. CARACTERÍSTICAS DE LAS ALEACIONES</a:t>
            </a:r>
            <a:endParaRPr/>
          </a:p>
        </p:txBody>
      </p:sp>
      <p:sp>
        <p:nvSpPr>
          <p:cNvPr id="110" name="Google Shape;110;p16"/>
          <p:cNvSpPr txBox="1"/>
          <p:nvPr/>
        </p:nvSpPr>
        <p:spPr>
          <a:xfrm>
            <a:off x="683568" y="1196752"/>
            <a:ext cx="7992888" cy="526297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Se entiende por aleación metálica a un agregado cristalino íntimo de:</a:t>
            </a:r>
            <a:endParaRPr/>
          </a:p>
          <a:p>
            <a:pPr indent="-342900" lvl="0" marL="342900" marR="0" rtl="0" algn="l">
              <a:spcBef>
                <a:spcPts val="0"/>
              </a:spcBef>
              <a:spcAft>
                <a:spcPts val="0"/>
              </a:spcAft>
              <a:buClr>
                <a:schemeClr val="dk1"/>
              </a:buClr>
              <a:buSzPts val="2400"/>
              <a:buFont typeface="Arial"/>
              <a:buChar char="•"/>
            </a:pPr>
            <a:r>
              <a:rPr b="1" lang="es-ES" sz="2400">
                <a:solidFill>
                  <a:schemeClr val="dk1"/>
                </a:solidFill>
                <a:latin typeface="Calibri"/>
                <a:ea typeface="Calibri"/>
                <a:cs typeface="Calibri"/>
                <a:sym typeface="Calibri"/>
              </a:rPr>
              <a:t>dos o más metales</a:t>
            </a:r>
            <a:r>
              <a:rPr lang="es-ES"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o de </a:t>
            </a:r>
            <a:r>
              <a:rPr b="1" lang="es-ES" sz="2400">
                <a:solidFill>
                  <a:schemeClr val="dk1"/>
                </a:solidFill>
                <a:latin typeface="Calibri"/>
                <a:ea typeface="Calibri"/>
                <a:cs typeface="Calibri"/>
                <a:sym typeface="Calibri"/>
              </a:rPr>
              <a:t>metales y no metales</a:t>
            </a:r>
            <a:r>
              <a:rPr lang="es-ES" sz="2400">
                <a:solidFill>
                  <a:schemeClr val="dk1"/>
                </a:solidFill>
                <a:latin typeface="Calibri"/>
                <a:ea typeface="Calibri"/>
                <a:cs typeface="Calibri"/>
                <a:sym typeface="Calibri"/>
              </a:rPr>
              <a:t> (que en estado sólido tienen propiedades metálicas).</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just">
              <a:spcBef>
                <a:spcPts val="0"/>
              </a:spcBef>
              <a:spcAft>
                <a:spcPts val="0"/>
              </a:spcAft>
              <a:buNone/>
            </a:pPr>
            <a:r>
              <a:rPr lang="es-ES" sz="2400">
                <a:solidFill>
                  <a:schemeClr val="dk1"/>
                </a:solidFill>
                <a:latin typeface="Calibri"/>
                <a:ea typeface="Calibri"/>
                <a:cs typeface="Calibri"/>
                <a:sym typeface="Calibri"/>
              </a:rPr>
              <a:t>Se obtienen las aleaciones fundiendo los distintos componentes en un crisol y dejando enfriar la solución líquida.</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just">
              <a:spcBef>
                <a:spcPts val="0"/>
              </a:spcBef>
              <a:spcAft>
                <a:spcPts val="0"/>
              </a:spcAft>
              <a:buNone/>
            </a:pPr>
            <a:r>
              <a:rPr lang="es-ES" sz="2400">
                <a:solidFill>
                  <a:schemeClr val="dk1"/>
                </a:solidFill>
                <a:latin typeface="Calibri"/>
                <a:ea typeface="Calibri"/>
                <a:cs typeface="Calibri"/>
                <a:sym typeface="Calibri"/>
              </a:rPr>
              <a:t>Al componente que entra en mayor proporción se le llama </a:t>
            </a:r>
            <a:r>
              <a:rPr b="1" lang="es-ES" sz="2400">
                <a:solidFill>
                  <a:schemeClr val="dk1"/>
                </a:solidFill>
                <a:latin typeface="Calibri"/>
                <a:ea typeface="Calibri"/>
                <a:cs typeface="Calibri"/>
                <a:sym typeface="Calibri"/>
              </a:rPr>
              <a:t>metal base o disolvente</a:t>
            </a:r>
            <a:r>
              <a:rPr lang="es-ES" sz="2400">
                <a:solidFill>
                  <a:schemeClr val="dk1"/>
                </a:solidFill>
                <a:latin typeface="Calibri"/>
                <a:ea typeface="Calibri"/>
                <a:cs typeface="Calibri"/>
                <a:sym typeface="Calibri"/>
              </a:rPr>
              <a:t>,y a los que son minoritarios, </a:t>
            </a:r>
            <a:r>
              <a:rPr b="1" lang="es-ES" sz="2400">
                <a:solidFill>
                  <a:schemeClr val="dk1"/>
                </a:solidFill>
                <a:latin typeface="Calibri"/>
                <a:ea typeface="Calibri"/>
                <a:cs typeface="Calibri"/>
                <a:sym typeface="Calibri"/>
              </a:rPr>
              <a:t>solutos</a:t>
            </a:r>
            <a:r>
              <a:rPr lang="es-ES" sz="2400">
                <a:solidFill>
                  <a:schemeClr val="dk1"/>
                </a:solidFill>
                <a:latin typeface="Calibri"/>
                <a:ea typeface="Calibri"/>
                <a:cs typeface="Calibri"/>
                <a:sym typeface="Calibri"/>
              </a:rPr>
              <a:t>.</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just">
              <a:spcBef>
                <a:spcPts val="0"/>
              </a:spcBef>
              <a:spcAft>
                <a:spcPts val="0"/>
              </a:spcAft>
              <a:buNone/>
            </a:pPr>
            <a:r>
              <a:rPr lang="es-ES" sz="2400">
                <a:solidFill>
                  <a:schemeClr val="dk1"/>
                </a:solidFill>
                <a:latin typeface="Calibri"/>
                <a:ea typeface="Calibri"/>
                <a:cs typeface="Calibri"/>
                <a:sym typeface="Calibri"/>
              </a:rPr>
              <a:t>Las aleaciones pueden tener </a:t>
            </a:r>
            <a:r>
              <a:rPr b="1" lang="es-ES" sz="2400">
                <a:solidFill>
                  <a:schemeClr val="dk1"/>
                </a:solidFill>
                <a:latin typeface="Calibri"/>
                <a:ea typeface="Calibri"/>
                <a:cs typeface="Calibri"/>
                <a:sym typeface="Calibri"/>
              </a:rPr>
              <a:t>una sola fase</a:t>
            </a:r>
            <a:r>
              <a:rPr lang="es-ES" sz="2400">
                <a:solidFill>
                  <a:schemeClr val="dk1"/>
                </a:solidFill>
                <a:latin typeface="Calibri"/>
                <a:ea typeface="Calibri"/>
                <a:cs typeface="Calibri"/>
                <a:sym typeface="Calibri"/>
              </a:rPr>
              <a:t> y se dice que son </a:t>
            </a:r>
            <a:r>
              <a:rPr b="1" lang="es-ES" sz="2400">
                <a:solidFill>
                  <a:schemeClr val="dk1"/>
                </a:solidFill>
                <a:latin typeface="Calibri"/>
                <a:ea typeface="Calibri"/>
                <a:cs typeface="Calibri"/>
                <a:sym typeface="Calibri"/>
              </a:rPr>
              <a:t>homogéneas,</a:t>
            </a:r>
            <a:r>
              <a:rPr lang="es-ES" sz="2400">
                <a:solidFill>
                  <a:schemeClr val="dk1"/>
                </a:solidFill>
                <a:latin typeface="Calibri"/>
                <a:ea typeface="Calibri"/>
                <a:cs typeface="Calibri"/>
                <a:sym typeface="Calibri"/>
              </a:rPr>
              <a:t> o </a:t>
            </a:r>
            <a:r>
              <a:rPr b="1" lang="es-ES" sz="2400">
                <a:solidFill>
                  <a:schemeClr val="dk1"/>
                </a:solidFill>
                <a:latin typeface="Calibri"/>
                <a:ea typeface="Calibri"/>
                <a:cs typeface="Calibri"/>
                <a:sym typeface="Calibri"/>
              </a:rPr>
              <a:t>varias fases</a:t>
            </a:r>
            <a:r>
              <a:rPr lang="es-ES" sz="2400">
                <a:solidFill>
                  <a:schemeClr val="dk1"/>
                </a:solidFill>
                <a:latin typeface="Calibri"/>
                <a:ea typeface="Calibri"/>
                <a:cs typeface="Calibri"/>
                <a:sym typeface="Calibri"/>
              </a:rPr>
              <a:t> y se dice que son </a:t>
            </a:r>
            <a:r>
              <a:rPr b="1" lang="es-ES" sz="2400">
                <a:solidFill>
                  <a:schemeClr val="dk1"/>
                </a:solidFill>
                <a:latin typeface="Calibri"/>
                <a:ea typeface="Calibri"/>
                <a:cs typeface="Calibri"/>
                <a:sym typeface="Calibri"/>
              </a:rPr>
              <a:t>heterogéneas</a:t>
            </a:r>
            <a:r>
              <a:rPr lang="es-ES"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10"/>
                                        </p:tgtEl>
                                        <p:attrNameLst>
                                          <p:attrName>style.visibility</p:attrName>
                                        </p:attrNameLst>
                                      </p:cBhvr>
                                      <p:to>
                                        <p:strVal val="visible"/>
                                      </p:to>
                                    </p:set>
                                    <p:animEffect filter="fade" transition="in">
                                      <p:cBhvr>
                                        <p:cTn dur="1000"/>
                                        <p:tgtEl>
                                          <p:spTgt spid="1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pic>
        <p:nvPicPr>
          <p:cNvPr id="422" name="Google Shape;422;p52"/>
          <p:cNvPicPr preferRelativeResize="0"/>
          <p:nvPr/>
        </p:nvPicPr>
        <p:blipFill rotWithShape="1">
          <a:blip r:embed="rId3">
            <a:alphaModFix/>
          </a:blip>
          <a:srcRect b="0" l="0" r="0" t="0"/>
          <a:stretch/>
        </p:blipFill>
        <p:spPr>
          <a:xfrm>
            <a:off x="179512" y="2132857"/>
            <a:ext cx="5644215" cy="3766626"/>
          </a:xfrm>
          <a:prstGeom prst="rect">
            <a:avLst/>
          </a:prstGeom>
          <a:noFill/>
          <a:ln>
            <a:noFill/>
          </a:ln>
        </p:spPr>
      </p:pic>
      <p:cxnSp>
        <p:nvCxnSpPr>
          <p:cNvPr id="423" name="Google Shape;423;p52"/>
          <p:cNvCxnSpPr/>
          <p:nvPr/>
        </p:nvCxnSpPr>
        <p:spPr>
          <a:xfrm flipH="1" rot="10800000">
            <a:off x="2411760" y="1988840"/>
            <a:ext cx="3960440" cy="1296144"/>
          </a:xfrm>
          <a:prstGeom prst="straightConnector1">
            <a:avLst/>
          </a:prstGeom>
          <a:noFill/>
          <a:ln cap="flat" cmpd="sng" w="9525">
            <a:solidFill>
              <a:srgbClr val="4A7DBA"/>
            </a:solidFill>
            <a:prstDash val="solid"/>
            <a:round/>
            <a:headEnd len="sm" w="sm" type="none"/>
            <a:tailEnd len="med" w="med" type="stealth"/>
          </a:ln>
        </p:spPr>
      </p:cxnSp>
      <p:cxnSp>
        <p:nvCxnSpPr>
          <p:cNvPr id="424" name="Google Shape;424;p52"/>
          <p:cNvCxnSpPr/>
          <p:nvPr/>
        </p:nvCxnSpPr>
        <p:spPr>
          <a:xfrm flipH="1" rot="10800000">
            <a:off x="2411760" y="3501008"/>
            <a:ext cx="4248471" cy="792088"/>
          </a:xfrm>
          <a:prstGeom prst="straightConnector1">
            <a:avLst/>
          </a:prstGeom>
          <a:noFill/>
          <a:ln cap="flat" cmpd="sng" w="9525">
            <a:solidFill>
              <a:srgbClr val="4A7DBA"/>
            </a:solidFill>
            <a:prstDash val="solid"/>
            <a:round/>
            <a:headEnd len="sm" w="sm" type="none"/>
            <a:tailEnd len="med" w="med" type="stealth"/>
          </a:ln>
        </p:spPr>
      </p:cxnSp>
      <p:pic>
        <p:nvPicPr>
          <p:cNvPr id="425" name="Google Shape;425;p52"/>
          <p:cNvPicPr preferRelativeResize="0"/>
          <p:nvPr/>
        </p:nvPicPr>
        <p:blipFill rotWithShape="1">
          <a:blip r:embed="rId4">
            <a:alphaModFix/>
          </a:blip>
          <a:srcRect b="0" l="0" r="0" t="0"/>
          <a:stretch/>
        </p:blipFill>
        <p:spPr>
          <a:xfrm>
            <a:off x="6372200" y="1124745"/>
            <a:ext cx="1440160" cy="1467526"/>
          </a:xfrm>
          <a:prstGeom prst="rect">
            <a:avLst/>
          </a:prstGeom>
          <a:noFill/>
          <a:ln>
            <a:noFill/>
          </a:ln>
        </p:spPr>
      </p:pic>
      <p:sp>
        <p:nvSpPr>
          <p:cNvPr id="426" name="Google Shape;426;p52"/>
          <p:cNvSpPr txBox="1"/>
          <p:nvPr/>
        </p:nvSpPr>
        <p:spPr>
          <a:xfrm>
            <a:off x="683568" y="548680"/>
            <a:ext cx="8136904"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2400">
                <a:solidFill>
                  <a:schemeClr val="dk1"/>
                </a:solidFill>
                <a:latin typeface="Calibri"/>
                <a:ea typeface="Calibri"/>
                <a:cs typeface="Calibri"/>
                <a:sym typeface="Calibri"/>
              </a:rPr>
              <a:t>Aleación eutéctica</a:t>
            </a:r>
            <a:r>
              <a:rPr lang="es-ES" sz="2400">
                <a:solidFill>
                  <a:schemeClr val="dk1"/>
                </a:solidFill>
                <a:latin typeface="Calibri"/>
                <a:ea typeface="Calibri"/>
                <a:cs typeface="Calibri"/>
                <a:sym typeface="Calibri"/>
              </a:rPr>
              <a:t>: ahora los cristales son α y β (no A puro ni B puro).</a:t>
            </a:r>
            <a:endParaRPr sz="2400">
              <a:solidFill>
                <a:schemeClr val="dk1"/>
              </a:solidFill>
              <a:latin typeface="Calibri"/>
              <a:ea typeface="Calibri"/>
              <a:cs typeface="Calibri"/>
              <a:sym typeface="Calibri"/>
            </a:endParaRPr>
          </a:p>
        </p:txBody>
      </p:sp>
      <p:pic>
        <p:nvPicPr>
          <p:cNvPr id="427" name="Google Shape;427;p52"/>
          <p:cNvPicPr preferRelativeResize="0"/>
          <p:nvPr/>
        </p:nvPicPr>
        <p:blipFill rotWithShape="1">
          <a:blip r:embed="rId5">
            <a:alphaModFix/>
          </a:blip>
          <a:srcRect b="0" l="0" r="0" t="0"/>
          <a:stretch/>
        </p:blipFill>
        <p:spPr>
          <a:xfrm>
            <a:off x="6720826" y="4551063"/>
            <a:ext cx="1507027" cy="1398217"/>
          </a:xfrm>
          <a:prstGeom prst="rect">
            <a:avLst/>
          </a:prstGeom>
          <a:noFill/>
          <a:ln>
            <a:noFill/>
          </a:ln>
        </p:spPr>
      </p:pic>
      <p:pic>
        <p:nvPicPr>
          <p:cNvPr id="428" name="Google Shape;428;p52"/>
          <p:cNvPicPr preferRelativeResize="0"/>
          <p:nvPr/>
        </p:nvPicPr>
        <p:blipFill rotWithShape="1">
          <a:blip r:embed="rId6">
            <a:alphaModFix/>
          </a:blip>
          <a:srcRect b="0" l="0" r="0" t="0"/>
          <a:stretch/>
        </p:blipFill>
        <p:spPr>
          <a:xfrm>
            <a:off x="6756810" y="2694075"/>
            <a:ext cx="1427431" cy="1382998"/>
          </a:xfrm>
          <a:prstGeom prst="rect">
            <a:avLst/>
          </a:prstGeom>
          <a:noFill/>
          <a:ln>
            <a:noFill/>
          </a:ln>
        </p:spPr>
      </p:pic>
      <p:cxnSp>
        <p:nvCxnSpPr>
          <p:cNvPr id="429" name="Google Shape;429;p52"/>
          <p:cNvCxnSpPr>
            <a:endCxn id="427" idx="1"/>
          </p:cNvCxnSpPr>
          <p:nvPr/>
        </p:nvCxnSpPr>
        <p:spPr>
          <a:xfrm>
            <a:off x="2411626" y="5229172"/>
            <a:ext cx="4309200" cy="21000"/>
          </a:xfrm>
          <a:prstGeom prst="straightConnector1">
            <a:avLst/>
          </a:prstGeom>
          <a:noFill/>
          <a:ln cap="flat" cmpd="sng" w="9525">
            <a:solidFill>
              <a:srgbClr val="4A7DBA"/>
            </a:solidFill>
            <a:prstDash val="solid"/>
            <a:round/>
            <a:headEnd len="sm" w="sm" type="none"/>
            <a:tailEnd len="med" w="med" type="stealth"/>
          </a:ln>
        </p:spPr>
      </p:cxnSp>
      <p:sp>
        <p:nvSpPr>
          <p:cNvPr id="430" name="Google Shape;430;p52"/>
          <p:cNvSpPr txBox="1"/>
          <p:nvPr/>
        </p:nvSpPr>
        <p:spPr>
          <a:xfrm>
            <a:off x="1475656" y="5899483"/>
            <a:ext cx="5671553"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Al ir bajando la solubilidad de α y β, en los bordes de los granos de α irá precipitando  β (cada vez más rico en B), y en lo bordes de los granos de β irá precipitando α (cada vez más rico en A).</a:t>
            </a:r>
            <a:endParaRPr sz="16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426"/>
                                        </p:tgtEl>
                                        <p:attrNameLst>
                                          <p:attrName>style.visibility</p:attrName>
                                        </p:attrNameLst>
                                      </p:cBhvr>
                                      <p:to>
                                        <p:strVal val="visible"/>
                                      </p:to>
                                    </p:set>
                                    <p:animEffect filter="fade" transition="in">
                                      <p:cBhvr>
                                        <p:cTn dur="1000"/>
                                        <p:tgtEl>
                                          <p:spTgt spid="426"/>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430"/>
                                        </p:tgtEl>
                                        <p:attrNameLst>
                                          <p:attrName>style.visibility</p:attrName>
                                        </p:attrNameLst>
                                      </p:cBhvr>
                                      <p:to>
                                        <p:strVal val="visible"/>
                                      </p:to>
                                    </p:set>
                                    <p:animEffect filter="fade" transition="in">
                                      <p:cBhvr>
                                        <p:cTn dur="1000"/>
                                        <p:tgtEl>
                                          <p:spTgt spid="4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pic>
        <p:nvPicPr>
          <p:cNvPr id="435" name="Google Shape;435;p53"/>
          <p:cNvPicPr preferRelativeResize="0"/>
          <p:nvPr/>
        </p:nvPicPr>
        <p:blipFill rotWithShape="1">
          <a:blip r:embed="rId3">
            <a:alphaModFix/>
          </a:blip>
          <a:srcRect b="0" l="0" r="0" t="0"/>
          <a:stretch/>
        </p:blipFill>
        <p:spPr>
          <a:xfrm>
            <a:off x="35496" y="2598392"/>
            <a:ext cx="5581874" cy="3674216"/>
          </a:xfrm>
          <a:prstGeom prst="rect">
            <a:avLst/>
          </a:prstGeom>
          <a:noFill/>
          <a:ln>
            <a:noFill/>
          </a:ln>
        </p:spPr>
      </p:pic>
      <p:sp>
        <p:nvSpPr>
          <p:cNvPr id="436" name="Google Shape;436;p53"/>
          <p:cNvSpPr txBox="1"/>
          <p:nvPr/>
        </p:nvSpPr>
        <p:spPr>
          <a:xfrm>
            <a:off x="683568" y="548680"/>
            <a:ext cx="8136904"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s-ES" sz="2400">
                <a:solidFill>
                  <a:schemeClr val="dk1"/>
                </a:solidFill>
                <a:latin typeface="Calibri"/>
                <a:ea typeface="Calibri"/>
                <a:cs typeface="Calibri"/>
                <a:sym typeface="Calibri"/>
              </a:rPr>
              <a:t>Aleación por debajo de la máxima solubilidad de la solución α</a:t>
            </a:r>
            <a:r>
              <a:rPr lang="es-ES" sz="2400">
                <a:solidFill>
                  <a:schemeClr val="dk1"/>
                </a:solidFill>
                <a:latin typeface="Calibri"/>
                <a:ea typeface="Calibri"/>
                <a:cs typeface="Calibri"/>
                <a:sym typeface="Calibri"/>
              </a:rPr>
              <a:t>: Al comenzar la solidificación se forman los primeros cristales de α. A medida que se va enfriando, los cristales depositados serán más ricos en B.</a:t>
            </a:r>
            <a:endParaRPr sz="2400">
              <a:solidFill>
                <a:schemeClr val="dk1"/>
              </a:solidFill>
              <a:latin typeface="Calibri"/>
              <a:ea typeface="Calibri"/>
              <a:cs typeface="Calibri"/>
              <a:sym typeface="Calibri"/>
            </a:endParaRPr>
          </a:p>
        </p:txBody>
      </p:sp>
      <p:cxnSp>
        <p:nvCxnSpPr>
          <p:cNvPr id="437" name="Google Shape;437;p53"/>
          <p:cNvCxnSpPr/>
          <p:nvPr/>
        </p:nvCxnSpPr>
        <p:spPr>
          <a:xfrm flipH="1" rot="10800000">
            <a:off x="755576" y="2693868"/>
            <a:ext cx="6038491" cy="879148"/>
          </a:xfrm>
          <a:prstGeom prst="straightConnector1">
            <a:avLst/>
          </a:prstGeom>
          <a:noFill/>
          <a:ln cap="flat" cmpd="sng" w="9525">
            <a:solidFill>
              <a:srgbClr val="4A7DBA"/>
            </a:solidFill>
            <a:prstDash val="solid"/>
            <a:round/>
            <a:headEnd len="sm" w="sm" type="none"/>
            <a:tailEnd len="med" w="med" type="stealth"/>
          </a:ln>
        </p:spPr>
      </p:cxnSp>
      <p:pic>
        <p:nvPicPr>
          <p:cNvPr id="438" name="Google Shape;438;p53"/>
          <p:cNvPicPr preferRelativeResize="0"/>
          <p:nvPr/>
        </p:nvPicPr>
        <p:blipFill rotWithShape="1">
          <a:blip r:embed="rId4">
            <a:alphaModFix/>
          </a:blip>
          <a:srcRect b="0" l="0" r="0" t="0"/>
          <a:stretch/>
        </p:blipFill>
        <p:spPr>
          <a:xfrm>
            <a:off x="6876256" y="1942793"/>
            <a:ext cx="1286745" cy="1311196"/>
          </a:xfrm>
          <a:prstGeom prst="rect">
            <a:avLst/>
          </a:prstGeom>
          <a:noFill/>
          <a:ln>
            <a:noFill/>
          </a:ln>
        </p:spPr>
      </p:pic>
      <p:pic>
        <p:nvPicPr>
          <p:cNvPr id="439" name="Google Shape;439;p53"/>
          <p:cNvPicPr preferRelativeResize="0"/>
          <p:nvPr/>
        </p:nvPicPr>
        <p:blipFill rotWithShape="1">
          <a:blip r:embed="rId5">
            <a:alphaModFix/>
          </a:blip>
          <a:srcRect b="0" l="0" r="0" t="0"/>
          <a:stretch/>
        </p:blipFill>
        <p:spPr>
          <a:xfrm>
            <a:off x="5796136" y="3041847"/>
            <a:ext cx="1327928" cy="1251250"/>
          </a:xfrm>
          <a:prstGeom prst="rect">
            <a:avLst/>
          </a:prstGeom>
          <a:noFill/>
          <a:ln>
            <a:noFill/>
          </a:ln>
        </p:spPr>
      </p:pic>
      <p:cxnSp>
        <p:nvCxnSpPr>
          <p:cNvPr id="440" name="Google Shape;440;p53"/>
          <p:cNvCxnSpPr/>
          <p:nvPr/>
        </p:nvCxnSpPr>
        <p:spPr>
          <a:xfrm flipH="1" rot="10800000">
            <a:off x="755576" y="3789040"/>
            <a:ext cx="5102387" cy="144016"/>
          </a:xfrm>
          <a:prstGeom prst="straightConnector1">
            <a:avLst/>
          </a:prstGeom>
          <a:noFill/>
          <a:ln cap="flat" cmpd="sng" w="9525">
            <a:solidFill>
              <a:srgbClr val="4A7DBA"/>
            </a:solidFill>
            <a:prstDash val="solid"/>
            <a:round/>
            <a:headEnd len="sm" w="sm" type="none"/>
            <a:tailEnd len="med" w="med" type="stealth"/>
          </a:ln>
        </p:spPr>
      </p:cxnSp>
      <p:pic>
        <p:nvPicPr>
          <p:cNvPr id="441" name="Google Shape;441;p53"/>
          <p:cNvPicPr preferRelativeResize="0"/>
          <p:nvPr/>
        </p:nvPicPr>
        <p:blipFill rotWithShape="1">
          <a:blip r:embed="rId6">
            <a:alphaModFix/>
          </a:blip>
          <a:srcRect b="0" l="0" r="0" t="0"/>
          <a:stretch/>
        </p:blipFill>
        <p:spPr>
          <a:xfrm>
            <a:off x="7479203" y="3644795"/>
            <a:ext cx="1316320" cy="1211014"/>
          </a:xfrm>
          <a:prstGeom prst="rect">
            <a:avLst/>
          </a:prstGeom>
          <a:noFill/>
          <a:ln>
            <a:noFill/>
          </a:ln>
        </p:spPr>
      </p:pic>
      <p:cxnSp>
        <p:nvCxnSpPr>
          <p:cNvPr id="442" name="Google Shape;442;p53"/>
          <p:cNvCxnSpPr>
            <a:endCxn id="441" idx="1"/>
          </p:cNvCxnSpPr>
          <p:nvPr/>
        </p:nvCxnSpPr>
        <p:spPr>
          <a:xfrm>
            <a:off x="755603" y="4250302"/>
            <a:ext cx="6723600" cy="0"/>
          </a:xfrm>
          <a:prstGeom prst="straightConnector1">
            <a:avLst/>
          </a:prstGeom>
          <a:noFill/>
          <a:ln cap="flat" cmpd="sng" w="9525">
            <a:solidFill>
              <a:srgbClr val="4A7DBA"/>
            </a:solidFill>
            <a:prstDash val="solid"/>
            <a:round/>
            <a:headEnd len="sm" w="sm" type="none"/>
            <a:tailEnd len="med" w="med" type="stealth"/>
          </a:ln>
        </p:spPr>
      </p:cxnSp>
      <p:cxnSp>
        <p:nvCxnSpPr>
          <p:cNvPr id="443" name="Google Shape;443;p53"/>
          <p:cNvCxnSpPr/>
          <p:nvPr/>
        </p:nvCxnSpPr>
        <p:spPr>
          <a:xfrm>
            <a:off x="755576" y="4509120"/>
            <a:ext cx="5306923" cy="612068"/>
          </a:xfrm>
          <a:prstGeom prst="straightConnector1">
            <a:avLst/>
          </a:prstGeom>
          <a:noFill/>
          <a:ln cap="flat" cmpd="sng" w="9525">
            <a:solidFill>
              <a:srgbClr val="4A7DBA"/>
            </a:solidFill>
            <a:prstDash val="solid"/>
            <a:round/>
            <a:headEnd len="sm" w="sm" type="none"/>
            <a:tailEnd len="med" w="med" type="stealth"/>
          </a:ln>
        </p:spPr>
      </p:cxnSp>
      <p:pic>
        <p:nvPicPr>
          <p:cNvPr id="444" name="Google Shape;444;p53"/>
          <p:cNvPicPr preferRelativeResize="0"/>
          <p:nvPr/>
        </p:nvPicPr>
        <p:blipFill rotWithShape="1">
          <a:blip r:embed="rId7">
            <a:alphaModFix/>
          </a:blip>
          <a:srcRect b="0" l="0" r="0" t="0"/>
          <a:stretch/>
        </p:blipFill>
        <p:spPr>
          <a:xfrm>
            <a:off x="6136072" y="4725144"/>
            <a:ext cx="1244240" cy="1171477"/>
          </a:xfrm>
          <a:prstGeom prst="rect">
            <a:avLst/>
          </a:prstGeom>
          <a:noFill/>
          <a:ln>
            <a:noFill/>
          </a:ln>
        </p:spPr>
      </p:pic>
      <p:pic>
        <p:nvPicPr>
          <p:cNvPr id="445" name="Google Shape;445;p53"/>
          <p:cNvPicPr preferRelativeResize="0"/>
          <p:nvPr/>
        </p:nvPicPr>
        <p:blipFill rotWithShape="1">
          <a:blip r:embed="rId8">
            <a:alphaModFix/>
          </a:blip>
          <a:srcRect b="0" l="0" r="0" t="0"/>
          <a:stretch/>
        </p:blipFill>
        <p:spPr>
          <a:xfrm>
            <a:off x="7467689" y="5517232"/>
            <a:ext cx="1371135" cy="1226279"/>
          </a:xfrm>
          <a:prstGeom prst="rect">
            <a:avLst/>
          </a:prstGeom>
          <a:noFill/>
          <a:ln>
            <a:noFill/>
          </a:ln>
        </p:spPr>
      </p:pic>
      <p:cxnSp>
        <p:nvCxnSpPr>
          <p:cNvPr id="446" name="Google Shape;446;p53"/>
          <p:cNvCxnSpPr>
            <a:endCxn id="445" idx="1"/>
          </p:cNvCxnSpPr>
          <p:nvPr/>
        </p:nvCxnSpPr>
        <p:spPr>
          <a:xfrm>
            <a:off x="755489" y="5589172"/>
            <a:ext cx="6712200" cy="541200"/>
          </a:xfrm>
          <a:prstGeom prst="straightConnector1">
            <a:avLst/>
          </a:prstGeom>
          <a:noFill/>
          <a:ln cap="flat" cmpd="sng" w="9525">
            <a:solidFill>
              <a:srgbClr val="4A7DBA"/>
            </a:solidFill>
            <a:prstDash val="solid"/>
            <a:round/>
            <a:headEnd len="sm" w="sm" type="none"/>
            <a:tailEnd len="med" w="med" type="stealth"/>
          </a:ln>
        </p:spPr>
      </p:cxnSp>
      <p:sp>
        <p:nvSpPr>
          <p:cNvPr id="447" name="Google Shape;447;p53"/>
          <p:cNvSpPr txBox="1"/>
          <p:nvPr/>
        </p:nvSpPr>
        <p:spPr>
          <a:xfrm>
            <a:off x="4083286" y="6246636"/>
            <a:ext cx="3472276"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600">
                <a:solidFill>
                  <a:schemeClr val="dk1"/>
                </a:solidFill>
                <a:latin typeface="Calibri"/>
                <a:ea typeface="Calibri"/>
                <a:cs typeface="Calibri"/>
                <a:sym typeface="Calibri"/>
              </a:rPr>
              <a:t>Al bajar la solubilidad, comienza a precipitar β (en los bordes de grano) </a:t>
            </a:r>
            <a:endParaRPr sz="16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447"/>
                                        </p:tgtEl>
                                        <p:attrNameLst>
                                          <p:attrName>style.visibility</p:attrName>
                                        </p:attrNameLst>
                                      </p:cBhvr>
                                      <p:to>
                                        <p:strVal val="visible"/>
                                      </p:to>
                                    </p:set>
                                    <p:animEffect filter="fade" transition="in">
                                      <p:cBhvr>
                                        <p:cTn dur="1000"/>
                                        <p:tgtEl>
                                          <p:spTgt spid="4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pic>
        <p:nvPicPr>
          <p:cNvPr id="452" name="Google Shape;452;p54"/>
          <p:cNvPicPr preferRelativeResize="0"/>
          <p:nvPr/>
        </p:nvPicPr>
        <p:blipFill rotWithShape="1">
          <a:blip r:embed="rId3">
            <a:alphaModFix/>
          </a:blip>
          <a:srcRect b="0" l="0" r="0" t="0"/>
          <a:stretch/>
        </p:blipFill>
        <p:spPr>
          <a:xfrm>
            <a:off x="64435" y="2693869"/>
            <a:ext cx="5835605" cy="3832164"/>
          </a:xfrm>
          <a:prstGeom prst="rect">
            <a:avLst/>
          </a:prstGeom>
          <a:noFill/>
          <a:ln>
            <a:noFill/>
          </a:ln>
        </p:spPr>
      </p:pic>
      <p:sp>
        <p:nvSpPr>
          <p:cNvPr id="453" name="Google Shape;453;p54"/>
          <p:cNvSpPr txBox="1"/>
          <p:nvPr/>
        </p:nvSpPr>
        <p:spPr>
          <a:xfrm>
            <a:off x="683568" y="548680"/>
            <a:ext cx="8136904" cy="830997"/>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400">
                <a:solidFill>
                  <a:schemeClr val="dk1"/>
                </a:solidFill>
                <a:latin typeface="Calibri"/>
                <a:ea typeface="Calibri"/>
                <a:cs typeface="Calibri"/>
                <a:sym typeface="Calibri"/>
              </a:rPr>
              <a:t>Aleación hipoeutécica a la derecha de C</a:t>
            </a:r>
            <a:r>
              <a:rPr lang="es-ES" sz="2400">
                <a:solidFill>
                  <a:schemeClr val="dk1"/>
                </a:solidFill>
                <a:latin typeface="Calibri"/>
                <a:ea typeface="Calibri"/>
                <a:cs typeface="Calibri"/>
                <a:sym typeface="Calibri"/>
              </a:rPr>
              <a:t>: Al comenzar la solidificación se forman los primeros cristales de α.</a:t>
            </a:r>
            <a:endParaRPr sz="2400">
              <a:solidFill>
                <a:schemeClr val="dk1"/>
              </a:solidFill>
              <a:latin typeface="Calibri"/>
              <a:ea typeface="Calibri"/>
              <a:cs typeface="Calibri"/>
              <a:sym typeface="Calibri"/>
            </a:endParaRPr>
          </a:p>
        </p:txBody>
      </p:sp>
      <p:cxnSp>
        <p:nvCxnSpPr>
          <p:cNvPr id="454" name="Google Shape;454;p54"/>
          <p:cNvCxnSpPr/>
          <p:nvPr/>
        </p:nvCxnSpPr>
        <p:spPr>
          <a:xfrm flipH="1" rot="10800000">
            <a:off x="1979712" y="2693868"/>
            <a:ext cx="4814355" cy="1095172"/>
          </a:xfrm>
          <a:prstGeom prst="straightConnector1">
            <a:avLst/>
          </a:prstGeom>
          <a:noFill/>
          <a:ln cap="flat" cmpd="sng" w="9525">
            <a:solidFill>
              <a:srgbClr val="4A7DBA"/>
            </a:solidFill>
            <a:prstDash val="solid"/>
            <a:round/>
            <a:headEnd len="sm" w="sm" type="none"/>
            <a:tailEnd len="med" w="med" type="stealth"/>
          </a:ln>
        </p:spPr>
      </p:cxnSp>
      <p:pic>
        <p:nvPicPr>
          <p:cNvPr id="455" name="Google Shape;455;p54"/>
          <p:cNvPicPr preferRelativeResize="0"/>
          <p:nvPr/>
        </p:nvPicPr>
        <p:blipFill rotWithShape="1">
          <a:blip r:embed="rId4">
            <a:alphaModFix/>
          </a:blip>
          <a:srcRect b="0" l="0" r="0" t="0"/>
          <a:stretch/>
        </p:blipFill>
        <p:spPr>
          <a:xfrm>
            <a:off x="6876256" y="1942793"/>
            <a:ext cx="1286745" cy="1311196"/>
          </a:xfrm>
          <a:prstGeom prst="rect">
            <a:avLst/>
          </a:prstGeom>
          <a:noFill/>
          <a:ln>
            <a:noFill/>
          </a:ln>
        </p:spPr>
      </p:pic>
      <p:pic>
        <p:nvPicPr>
          <p:cNvPr id="456" name="Google Shape;456;p54"/>
          <p:cNvPicPr preferRelativeResize="0"/>
          <p:nvPr/>
        </p:nvPicPr>
        <p:blipFill rotWithShape="1">
          <a:blip r:embed="rId5">
            <a:alphaModFix/>
          </a:blip>
          <a:srcRect b="0" l="0" r="0" t="0"/>
          <a:stretch/>
        </p:blipFill>
        <p:spPr>
          <a:xfrm>
            <a:off x="5796136" y="3041847"/>
            <a:ext cx="1327928" cy="1251250"/>
          </a:xfrm>
          <a:prstGeom prst="rect">
            <a:avLst/>
          </a:prstGeom>
          <a:noFill/>
          <a:ln>
            <a:noFill/>
          </a:ln>
        </p:spPr>
      </p:pic>
      <p:cxnSp>
        <p:nvCxnSpPr>
          <p:cNvPr id="457" name="Google Shape;457;p54"/>
          <p:cNvCxnSpPr/>
          <p:nvPr/>
        </p:nvCxnSpPr>
        <p:spPr>
          <a:xfrm flipH="1" rot="10800000">
            <a:off x="1979712" y="3789040"/>
            <a:ext cx="3878251" cy="641086"/>
          </a:xfrm>
          <a:prstGeom prst="straightConnector1">
            <a:avLst/>
          </a:prstGeom>
          <a:noFill/>
          <a:ln cap="flat" cmpd="sng" w="9525">
            <a:solidFill>
              <a:srgbClr val="4A7DBA"/>
            </a:solidFill>
            <a:prstDash val="solid"/>
            <a:round/>
            <a:headEnd len="sm" w="sm" type="none"/>
            <a:tailEnd len="med" w="med" type="stealth"/>
          </a:ln>
        </p:spPr>
      </p:cxnSp>
      <p:pic>
        <p:nvPicPr>
          <p:cNvPr id="458" name="Google Shape;458;p54"/>
          <p:cNvPicPr preferRelativeResize="0"/>
          <p:nvPr/>
        </p:nvPicPr>
        <p:blipFill rotWithShape="1">
          <a:blip r:embed="rId6">
            <a:alphaModFix/>
          </a:blip>
          <a:srcRect b="0" l="0" r="0" t="0"/>
          <a:stretch/>
        </p:blipFill>
        <p:spPr>
          <a:xfrm>
            <a:off x="7479203" y="3644795"/>
            <a:ext cx="1316320" cy="1211014"/>
          </a:xfrm>
          <a:prstGeom prst="rect">
            <a:avLst/>
          </a:prstGeom>
          <a:noFill/>
          <a:ln>
            <a:noFill/>
          </a:ln>
        </p:spPr>
      </p:pic>
      <p:cxnSp>
        <p:nvCxnSpPr>
          <p:cNvPr id="459" name="Google Shape;459;p54"/>
          <p:cNvCxnSpPr>
            <a:endCxn id="458" idx="1"/>
          </p:cNvCxnSpPr>
          <p:nvPr/>
        </p:nvCxnSpPr>
        <p:spPr>
          <a:xfrm flipH="1" rot="10800000">
            <a:off x="1979603" y="4250302"/>
            <a:ext cx="5499600" cy="359700"/>
          </a:xfrm>
          <a:prstGeom prst="straightConnector1">
            <a:avLst/>
          </a:prstGeom>
          <a:noFill/>
          <a:ln cap="flat" cmpd="sng" w="9525">
            <a:solidFill>
              <a:srgbClr val="4A7DBA"/>
            </a:solidFill>
            <a:prstDash val="solid"/>
            <a:round/>
            <a:headEnd len="sm" w="sm" type="none"/>
            <a:tailEnd len="med" w="med" type="stealth"/>
          </a:ln>
        </p:spPr>
      </p:cxnSp>
      <p:pic>
        <p:nvPicPr>
          <p:cNvPr id="460" name="Google Shape;460;p54"/>
          <p:cNvPicPr preferRelativeResize="0"/>
          <p:nvPr/>
        </p:nvPicPr>
        <p:blipFill rotWithShape="1">
          <a:blip r:embed="rId7">
            <a:alphaModFix/>
          </a:blip>
          <a:srcRect b="0" l="0" r="0" t="0"/>
          <a:stretch/>
        </p:blipFill>
        <p:spPr>
          <a:xfrm>
            <a:off x="6062499" y="4509120"/>
            <a:ext cx="1302652" cy="1224136"/>
          </a:xfrm>
          <a:prstGeom prst="rect">
            <a:avLst/>
          </a:prstGeom>
          <a:noFill/>
          <a:ln>
            <a:noFill/>
          </a:ln>
        </p:spPr>
      </p:pic>
      <p:cxnSp>
        <p:nvCxnSpPr>
          <p:cNvPr id="461" name="Google Shape;461;p54"/>
          <p:cNvCxnSpPr>
            <a:endCxn id="460" idx="1"/>
          </p:cNvCxnSpPr>
          <p:nvPr/>
        </p:nvCxnSpPr>
        <p:spPr>
          <a:xfrm>
            <a:off x="1979799" y="4797188"/>
            <a:ext cx="4082700" cy="324000"/>
          </a:xfrm>
          <a:prstGeom prst="straightConnector1">
            <a:avLst/>
          </a:prstGeom>
          <a:noFill/>
          <a:ln cap="flat" cmpd="sng" w="9525">
            <a:solidFill>
              <a:srgbClr val="4A7DBA"/>
            </a:solidFill>
            <a:prstDash val="solid"/>
            <a:round/>
            <a:headEnd len="sm" w="sm" type="none"/>
            <a:tailEnd len="med" w="med" type="stealth"/>
          </a:ln>
        </p:spPr>
      </p:cxnSp>
      <p:pic>
        <p:nvPicPr>
          <p:cNvPr id="462" name="Google Shape;462;p54"/>
          <p:cNvPicPr preferRelativeResize="0"/>
          <p:nvPr/>
        </p:nvPicPr>
        <p:blipFill rotWithShape="1">
          <a:blip r:embed="rId8">
            <a:alphaModFix/>
          </a:blip>
          <a:srcRect b="0" l="0" r="0" t="0"/>
          <a:stretch/>
        </p:blipFill>
        <p:spPr>
          <a:xfrm>
            <a:off x="7411039" y="5228065"/>
            <a:ext cx="1337425" cy="1240564"/>
          </a:xfrm>
          <a:prstGeom prst="rect">
            <a:avLst/>
          </a:prstGeom>
          <a:noFill/>
          <a:ln>
            <a:noFill/>
          </a:ln>
        </p:spPr>
      </p:pic>
      <p:cxnSp>
        <p:nvCxnSpPr>
          <p:cNvPr id="463" name="Google Shape;463;p54"/>
          <p:cNvCxnSpPr>
            <a:endCxn id="462" idx="1"/>
          </p:cNvCxnSpPr>
          <p:nvPr/>
        </p:nvCxnSpPr>
        <p:spPr>
          <a:xfrm>
            <a:off x="1979839" y="4959147"/>
            <a:ext cx="5431200" cy="889200"/>
          </a:xfrm>
          <a:prstGeom prst="straightConnector1">
            <a:avLst/>
          </a:prstGeom>
          <a:noFill/>
          <a:ln cap="flat" cmpd="sng" w="9525">
            <a:solidFill>
              <a:srgbClr val="4A7DBA"/>
            </a:solidFill>
            <a:prstDash val="solid"/>
            <a:round/>
            <a:headEnd len="sm" w="sm" type="none"/>
            <a:tailEnd len="med" w="med" type="stealth"/>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453"/>
                                        </p:tgtEl>
                                        <p:attrNameLst>
                                          <p:attrName>style.visibility</p:attrName>
                                        </p:attrNameLst>
                                      </p:cBhvr>
                                      <p:to>
                                        <p:strVal val="visible"/>
                                      </p:to>
                                    </p:set>
                                    <p:animEffect filter="fade" transition="in">
                                      <p:cBhvr>
                                        <p:cTn dur="1000"/>
                                        <p:tgtEl>
                                          <p:spTgt spid="4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55"/>
          <p:cNvSpPr txBox="1"/>
          <p:nvPr/>
        </p:nvSpPr>
        <p:spPr>
          <a:xfrm>
            <a:off x="683568" y="548680"/>
            <a:ext cx="8136904" cy="1015663"/>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000">
                <a:solidFill>
                  <a:schemeClr val="dk1"/>
                </a:solidFill>
                <a:latin typeface="Calibri"/>
                <a:ea typeface="Calibri"/>
                <a:cs typeface="Calibri"/>
                <a:sym typeface="Calibri"/>
              </a:rPr>
              <a:t>Algunos problemas nos va a pedir las cantidades de FASES en un punto de la gráfica, y otros nos pedirá información de las cantidades de los MICROCONSTITUYENTES.</a:t>
            </a:r>
            <a:endParaRPr sz="2000">
              <a:solidFill>
                <a:schemeClr val="dk1"/>
              </a:solidFill>
              <a:latin typeface="Calibri"/>
              <a:ea typeface="Calibri"/>
              <a:cs typeface="Calibri"/>
              <a:sym typeface="Calibri"/>
            </a:endParaRPr>
          </a:p>
        </p:txBody>
      </p:sp>
      <p:pic>
        <p:nvPicPr>
          <p:cNvPr id="469" name="Google Shape;469;p55"/>
          <p:cNvPicPr preferRelativeResize="0"/>
          <p:nvPr/>
        </p:nvPicPr>
        <p:blipFill rotWithShape="1">
          <a:blip r:embed="rId3">
            <a:alphaModFix/>
          </a:blip>
          <a:srcRect b="0" l="0" r="0" t="0"/>
          <a:stretch/>
        </p:blipFill>
        <p:spPr>
          <a:xfrm>
            <a:off x="1691680" y="2708920"/>
            <a:ext cx="5554389" cy="3683969"/>
          </a:xfrm>
          <a:prstGeom prst="rect">
            <a:avLst/>
          </a:prstGeom>
          <a:noFill/>
          <a:ln>
            <a:noFill/>
          </a:ln>
        </p:spPr>
      </p:pic>
      <p:sp>
        <p:nvSpPr>
          <p:cNvPr id="470" name="Google Shape;470;p55"/>
          <p:cNvSpPr txBox="1"/>
          <p:nvPr/>
        </p:nvSpPr>
        <p:spPr>
          <a:xfrm>
            <a:off x="683568" y="1772816"/>
            <a:ext cx="813690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000">
                <a:solidFill>
                  <a:schemeClr val="dk1"/>
                </a:solidFill>
                <a:latin typeface="Calibri"/>
                <a:ea typeface="Calibri"/>
                <a:cs typeface="Calibri"/>
                <a:sym typeface="Calibri"/>
              </a:rPr>
              <a:t>Atendiendo a las FASES, vamos a distinguir solo 3 regiones para los sólidos:</a:t>
            </a:r>
            <a:endParaRPr sz="20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468"/>
                                        </p:tgtEl>
                                        <p:attrNameLst>
                                          <p:attrName>style.visibility</p:attrName>
                                        </p:attrNameLst>
                                      </p:cBhvr>
                                      <p:to>
                                        <p:strVal val="visible"/>
                                      </p:to>
                                    </p:set>
                                    <p:animEffect filter="fade" transition="in">
                                      <p:cBhvr>
                                        <p:cTn dur="1000"/>
                                        <p:tgtEl>
                                          <p:spTgt spid="468"/>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470"/>
                                        </p:tgtEl>
                                        <p:attrNameLst>
                                          <p:attrName>style.visibility</p:attrName>
                                        </p:attrNameLst>
                                      </p:cBhvr>
                                      <p:to>
                                        <p:strVal val="visible"/>
                                      </p:to>
                                    </p:set>
                                    <p:animEffect filter="fade" transition="in">
                                      <p:cBhvr>
                                        <p:cTn dur="1000"/>
                                        <p:tgtEl>
                                          <p:spTgt spid="4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pic>
        <p:nvPicPr>
          <p:cNvPr id="475" name="Google Shape;475;p56"/>
          <p:cNvPicPr preferRelativeResize="0"/>
          <p:nvPr/>
        </p:nvPicPr>
        <p:blipFill rotWithShape="1">
          <a:blip r:embed="rId3">
            <a:alphaModFix/>
          </a:blip>
          <a:srcRect b="0" l="0" r="0" t="0"/>
          <a:stretch/>
        </p:blipFill>
        <p:spPr>
          <a:xfrm>
            <a:off x="1979712" y="1484784"/>
            <a:ext cx="5220072" cy="3362977"/>
          </a:xfrm>
          <a:prstGeom prst="rect">
            <a:avLst/>
          </a:prstGeom>
          <a:noFill/>
          <a:ln>
            <a:noFill/>
          </a:ln>
        </p:spPr>
      </p:pic>
      <p:sp>
        <p:nvSpPr>
          <p:cNvPr id="476" name="Google Shape;476;p56"/>
          <p:cNvSpPr txBox="1"/>
          <p:nvPr/>
        </p:nvSpPr>
        <p:spPr>
          <a:xfrm>
            <a:off x="683568" y="548680"/>
            <a:ext cx="8136904"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000">
                <a:solidFill>
                  <a:schemeClr val="dk1"/>
                </a:solidFill>
                <a:latin typeface="Calibri"/>
                <a:ea typeface="Calibri"/>
                <a:cs typeface="Calibri"/>
                <a:sym typeface="Calibri"/>
              </a:rPr>
              <a:t>Y atendiendo a los MICROCONSTITUYENTES, vamos a distinguir 7 regiones para los sólidos:</a:t>
            </a:r>
            <a:endParaRPr sz="2000">
              <a:solidFill>
                <a:schemeClr val="dk1"/>
              </a:solidFill>
              <a:latin typeface="Calibri"/>
              <a:ea typeface="Calibri"/>
              <a:cs typeface="Calibri"/>
              <a:sym typeface="Calibri"/>
            </a:endParaRPr>
          </a:p>
        </p:txBody>
      </p:sp>
      <p:pic>
        <p:nvPicPr>
          <p:cNvPr id="477" name="Google Shape;477;p56"/>
          <p:cNvPicPr preferRelativeResize="0"/>
          <p:nvPr/>
        </p:nvPicPr>
        <p:blipFill rotWithShape="1">
          <a:blip r:embed="rId4">
            <a:alphaModFix/>
          </a:blip>
          <a:srcRect b="0" l="0" r="0" t="0"/>
          <a:stretch/>
        </p:blipFill>
        <p:spPr>
          <a:xfrm>
            <a:off x="179512" y="4262022"/>
            <a:ext cx="1027253" cy="967179"/>
          </a:xfrm>
          <a:prstGeom prst="rect">
            <a:avLst/>
          </a:prstGeom>
          <a:noFill/>
          <a:ln>
            <a:noFill/>
          </a:ln>
        </p:spPr>
      </p:pic>
      <p:pic>
        <p:nvPicPr>
          <p:cNvPr id="478" name="Google Shape;478;p56"/>
          <p:cNvPicPr preferRelativeResize="0"/>
          <p:nvPr/>
        </p:nvPicPr>
        <p:blipFill rotWithShape="1">
          <a:blip r:embed="rId5">
            <a:alphaModFix/>
          </a:blip>
          <a:srcRect b="0" l="0" r="0" t="0"/>
          <a:stretch/>
        </p:blipFill>
        <p:spPr>
          <a:xfrm>
            <a:off x="7662816" y="4203397"/>
            <a:ext cx="1210407" cy="1097811"/>
          </a:xfrm>
          <a:prstGeom prst="rect">
            <a:avLst/>
          </a:prstGeom>
          <a:noFill/>
          <a:ln>
            <a:noFill/>
          </a:ln>
        </p:spPr>
      </p:pic>
      <p:pic>
        <p:nvPicPr>
          <p:cNvPr id="479" name="Google Shape;479;p56"/>
          <p:cNvPicPr preferRelativeResize="0"/>
          <p:nvPr/>
        </p:nvPicPr>
        <p:blipFill rotWithShape="1">
          <a:blip r:embed="rId6">
            <a:alphaModFix/>
          </a:blip>
          <a:srcRect b="0" l="0" r="0" t="0"/>
          <a:stretch/>
        </p:blipFill>
        <p:spPr>
          <a:xfrm>
            <a:off x="1294144" y="5229201"/>
            <a:ext cx="1127197" cy="1008112"/>
          </a:xfrm>
          <a:prstGeom prst="rect">
            <a:avLst/>
          </a:prstGeom>
          <a:noFill/>
          <a:ln>
            <a:noFill/>
          </a:ln>
        </p:spPr>
      </p:pic>
      <p:pic>
        <p:nvPicPr>
          <p:cNvPr id="480" name="Google Shape;480;p56"/>
          <p:cNvPicPr preferRelativeResize="0"/>
          <p:nvPr/>
        </p:nvPicPr>
        <p:blipFill rotWithShape="1">
          <a:blip r:embed="rId7">
            <a:alphaModFix/>
          </a:blip>
          <a:srcRect b="0" l="0" r="0" t="0"/>
          <a:stretch/>
        </p:blipFill>
        <p:spPr>
          <a:xfrm>
            <a:off x="6522386" y="5373217"/>
            <a:ext cx="1161631" cy="1008112"/>
          </a:xfrm>
          <a:prstGeom prst="rect">
            <a:avLst/>
          </a:prstGeom>
          <a:noFill/>
          <a:ln>
            <a:noFill/>
          </a:ln>
        </p:spPr>
      </p:pic>
      <p:pic>
        <p:nvPicPr>
          <p:cNvPr id="481" name="Google Shape;481;p56"/>
          <p:cNvPicPr preferRelativeResize="0"/>
          <p:nvPr/>
        </p:nvPicPr>
        <p:blipFill rotWithShape="1">
          <a:blip r:embed="rId8">
            <a:alphaModFix/>
          </a:blip>
          <a:srcRect b="0" l="0" r="0" t="0"/>
          <a:stretch/>
        </p:blipFill>
        <p:spPr>
          <a:xfrm>
            <a:off x="3649003" y="5589240"/>
            <a:ext cx="1114822" cy="1080120"/>
          </a:xfrm>
          <a:prstGeom prst="rect">
            <a:avLst/>
          </a:prstGeom>
          <a:noFill/>
          <a:ln>
            <a:noFill/>
          </a:ln>
        </p:spPr>
      </p:pic>
      <p:pic>
        <p:nvPicPr>
          <p:cNvPr id="482" name="Google Shape;482;p56"/>
          <p:cNvPicPr preferRelativeResize="0"/>
          <p:nvPr/>
        </p:nvPicPr>
        <p:blipFill rotWithShape="1">
          <a:blip r:embed="rId9">
            <a:alphaModFix/>
          </a:blip>
          <a:srcRect b="0" l="0" r="0" t="0"/>
          <a:stretch/>
        </p:blipFill>
        <p:spPr>
          <a:xfrm>
            <a:off x="2627784" y="4950616"/>
            <a:ext cx="1070770" cy="993221"/>
          </a:xfrm>
          <a:prstGeom prst="rect">
            <a:avLst/>
          </a:prstGeom>
          <a:noFill/>
          <a:ln>
            <a:noFill/>
          </a:ln>
        </p:spPr>
      </p:pic>
      <p:pic>
        <p:nvPicPr>
          <p:cNvPr id="483" name="Google Shape;483;p56"/>
          <p:cNvPicPr preferRelativeResize="0"/>
          <p:nvPr/>
        </p:nvPicPr>
        <p:blipFill rotWithShape="1">
          <a:blip r:embed="rId10">
            <a:alphaModFix/>
          </a:blip>
          <a:srcRect b="0" l="0" r="0" t="0"/>
          <a:stretch/>
        </p:blipFill>
        <p:spPr>
          <a:xfrm>
            <a:off x="4932040" y="4847761"/>
            <a:ext cx="1108889" cy="1128779"/>
          </a:xfrm>
          <a:prstGeom prst="rect">
            <a:avLst/>
          </a:prstGeom>
          <a:noFill/>
          <a:ln>
            <a:noFill/>
          </a:ln>
        </p:spPr>
      </p:pic>
      <p:cxnSp>
        <p:nvCxnSpPr>
          <p:cNvPr id="484" name="Google Shape;484;p56"/>
          <p:cNvCxnSpPr>
            <a:endCxn id="477" idx="0"/>
          </p:cNvCxnSpPr>
          <p:nvPr/>
        </p:nvCxnSpPr>
        <p:spPr>
          <a:xfrm flipH="1">
            <a:off x="693138" y="3716922"/>
            <a:ext cx="1728300" cy="545100"/>
          </a:xfrm>
          <a:prstGeom prst="straightConnector1">
            <a:avLst/>
          </a:prstGeom>
          <a:noFill/>
          <a:ln cap="flat" cmpd="sng" w="9525">
            <a:solidFill>
              <a:srgbClr val="4A7DBA"/>
            </a:solidFill>
            <a:prstDash val="solid"/>
            <a:round/>
            <a:headEnd len="sm" w="sm" type="none"/>
            <a:tailEnd len="med" w="med" type="stealth"/>
          </a:ln>
        </p:spPr>
      </p:cxnSp>
      <p:cxnSp>
        <p:nvCxnSpPr>
          <p:cNvPr id="485" name="Google Shape;485;p56"/>
          <p:cNvCxnSpPr>
            <a:endCxn id="479" idx="0"/>
          </p:cNvCxnSpPr>
          <p:nvPr/>
        </p:nvCxnSpPr>
        <p:spPr>
          <a:xfrm flipH="1">
            <a:off x="1857743" y="4365201"/>
            <a:ext cx="698100" cy="864000"/>
          </a:xfrm>
          <a:prstGeom prst="straightConnector1">
            <a:avLst/>
          </a:prstGeom>
          <a:noFill/>
          <a:ln cap="flat" cmpd="sng" w="9525">
            <a:solidFill>
              <a:srgbClr val="4A7DBA"/>
            </a:solidFill>
            <a:prstDash val="solid"/>
            <a:round/>
            <a:headEnd len="sm" w="sm" type="none"/>
            <a:tailEnd len="med" w="med" type="stealth"/>
          </a:ln>
        </p:spPr>
      </p:cxnSp>
      <p:cxnSp>
        <p:nvCxnSpPr>
          <p:cNvPr id="486" name="Google Shape;486;p56"/>
          <p:cNvCxnSpPr>
            <a:endCxn id="482" idx="0"/>
          </p:cNvCxnSpPr>
          <p:nvPr/>
        </p:nvCxnSpPr>
        <p:spPr>
          <a:xfrm flipH="1">
            <a:off x="3163169" y="4203316"/>
            <a:ext cx="256800" cy="747300"/>
          </a:xfrm>
          <a:prstGeom prst="straightConnector1">
            <a:avLst/>
          </a:prstGeom>
          <a:noFill/>
          <a:ln cap="flat" cmpd="sng" w="9525">
            <a:solidFill>
              <a:srgbClr val="4A7DBA"/>
            </a:solidFill>
            <a:prstDash val="solid"/>
            <a:round/>
            <a:headEnd len="sm" w="sm" type="none"/>
            <a:tailEnd len="med" w="med" type="stealth"/>
          </a:ln>
        </p:spPr>
      </p:cxnSp>
      <p:cxnSp>
        <p:nvCxnSpPr>
          <p:cNvPr id="487" name="Google Shape;487;p56"/>
          <p:cNvCxnSpPr>
            <a:endCxn id="481" idx="0"/>
          </p:cNvCxnSpPr>
          <p:nvPr/>
        </p:nvCxnSpPr>
        <p:spPr>
          <a:xfrm>
            <a:off x="3995814" y="4437240"/>
            <a:ext cx="210600" cy="1152000"/>
          </a:xfrm>
          <a:prstGeom prst="straightConnector1">
            <a:avLst/>
          </a:prstGeom>
          <a:noFill/>
          <a:ln cap="flat" cmpd="sng" w="9525">
            <a:solidFill>
              <a:srgbClr val="4A7DBA"/>
            </a:solidFill>
            <a:prstDash val="solid"/>
            <a:round/>
            <a:headEnd len="sm" w="sm" type="none"/>
            <a:tailEnd len="med" w="med" type="stealth"/>
          </a:ln>
        </p:spPr>
      </p:cxnSp>
      <p:cxnSp>
        <p:nvCxnSpPr>
          <p:cNvPr id="488" name="Google Shape;488;p56"/>
          <p:cNvCxnSpPr>
            <a:endCxn id="483" idx="0"/>
          </p:cNvCxnSpPr>
          <p:nvPr/>
        </p:nvCxnSpPr>
        <p:spPr>
          <a:xfrm>
            <a:off x="4589785" y="4262161"/>
            <a:ext cx="896700" cy="585600"/>
          </a:xfrm>
          <a:prstGeom prst="straightConnector1">
            <a:avLst/>
          </a:prstGeom>
          <a:noFill/>
          <a:ln cap="flat" cmpd="sng" w="9525">
            <a:solidFill>
              <a:srgbClr val="4A7DBA"/>
            </a:solidFill>
            <a:prstDash val="solid"/>
            <a:round/>
            <a:headEnd len="sm" w="sm" type="none"/>
            <a:tailEnd len="med" w="med" type="stealth"/>
          </a:ln>
        </p:spPr>
      </p:cxnSp>
      <p:cxnSp>
        <p:nvCxnSpPr>
          <p:cNvPr id="489" name="Google Shape;489;p56"/>
          <p:cNvCxnSpPr>
            <a:endCxn id="480" idx="0"/>
          </p:cNvCxnSpPr>
          <p:nvPr/>
        </p:nvCxnSpPr>
        <p:spPr>
          <a:xfrm>
            <a:off x="6228102" y="4365217"/>
            <a:ext cx="875100" cy="1008000"/>
          </a:xfrm>
          <a:prstGeom prst="straightConnector1">
            <a:avLst/>
          </a:prstGeom>
          <a:noFill/>
          <a:ln cap="flat" cmpd="sng" w="9525">
            <a:solidFill>
              <a:srgbClr val="4A7DBA"/>
            </a:solidFill>
            <a:prstDash val="solid"/>
            <a:round/>
            <a:headEnd len="sm" w="sm" type="none"/>
            <a:tailEnd len="med" w="med" type="stealth"/>
          </a:ln>
        </p:spPr>
      </p:cxnSp>
      <p:cxnSp>
        <p:nvCxnSpPr>
          <p:cNvPr id="490" name="Google Shape;490;p56"/>
          <p:cNvCxnSpPr>
            <a:endCxn id="478" idx="0"/>
          </p:cNvCxnSpPr>
          <p:nvPr/>
        </p:nvCxnSpPr>
        <p:spPr>
          <a:xfrm>
            <a:off x="6588320" y="3645097"/>
            <a:ext cx="1679700" cy="558300"/>
          </a:xfrm>
          <a:prstGeom prst="straightConnector1">
            <a:avLst/>
          </a:prstGeom>
          <a:noFill/>
          <a:ln cap="flat" cmpd="sng" w="9525">
            <a:solidFill>
              <a:srgbClr val="4A7DBA"/>
            </a:solidFill>
            <a:prstDash val="solid"/>
            <a:round/>
            <a:headEnd len="sm" w="sm" type="none"/>
            <a:tailEnd len="med" w="med" type="stealth"/>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476"/>
                                        </p:tgtEl>
                                        <p:attrNameLst>
                                          <p:attrName>style.visibility</p:attrName>
                                        </p:attrNameLst>
                                      </p:cBhvr>
                                      <p:to>
                                        <p:strVal val="visible"/>
                                      </p:to>
                                    </p:set>
                                    <p:animEffect filter="fade" transition="in">
                                      <p:cBhvr>
                                        <p:cTn dur="1000"/>
                                        <p:tgtEl>
                                          <p:spTgt spid="4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57"/>
          <p:cNvSpPr txBox="1"/>
          <p:nvPr/>
        </p:nvSpPr>
        <p:spPr>
          <a:xfrm>
            <a:off x="755576" y="980728"/>
            <a:ext cx="7416824"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800">
                <a:solidFill>
                  <a:schemeClr val="dk1"/>
                </a:solidFill>
                <a:latin typeface="Arial"/>
                <a:ea typeface="Arial"/>
                <a:cs typeface="Arial"/>
                <a:sym typeface="Arial"/>
              </a:rPr>
              <a:t>4. DIAGRAMA Fe-C</a:t>
            </a:r>
            <a:endParaRPr sz="2800">
              <a:solidFill>
                <a:schemeClr val="dk1"/>
              </a:solidFill>
              <a:latin typeface="Arial"/>
              <a:ea typeface="Arial"/>
              <a:cs typeface="Arial"/>
              <a:sym typeface="Arial"/>
            </a:endParaRPr>
          </a:p>
        </p:txBody>
      </p:sp>
      <p:pic>
        <p:nvPicPr>
          <p:cNvPr id="496" name="Google Shape;496;p57"/>
          <p:cNvPicPr preferRelativeResize="0"/>
          <p:nvPr/>
        </p:nvPicPr>
        <p:blipFill rotWithShape="1">
          <a:blip r:embed="rId3">
            <a:alphaModFix/>
          </a:blip>
          <a:srcRect b="0" l="0" r="0" t="0"/>
          <a:stretch/>
        </p:blipFill>
        <p:spPr>
          <a:xfrm>
            <a:off x="781050" y="1638300"/>
            <a:ext cx="7581900" cy="358140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pic>
        <p:nvPicPr>
          <p:cNvPr id="501" name="Google Shape;501;p58"/>
          <p:cNvPicPr preferRelativeResize="0"/>
          <p:nvPr/>
        </p:nvPicPr>
        <p:blipFill rotWithShape="1">
          <a:blip r:embed="rId3">
            <a:alphaModFix/>
          </a:blip>
          <a:srcRect b="0" l="0" r="0" t="0"/>
          <a:stretch/>
        </p:blipFill>
        <p:spPr>
          <a:xfrm>
            <a:off x="323528" y="548680"/>
            <a:ext cx="8523569" cy="6228464"/>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pic>
        <p:nvPicPr>
          <p:cNvPr id="506" name="Google Shape;506;p59"/>
          <p:cNvPicPr preferRelativeResize="0"/>
          <p:nvPr/>
        </p:nvPicPr>
        <p:blipFill rotWithShape="1">
          <a:blip r:embed="rId3">
            <a:alphaModFix/>
          </a:blip>
          <a:srcRect b="0" l="0" r="0" t="0"/>
          <a:stretch/>
        </p:blipFill>
        <p:spPr>
          <a:xfrm>
            <a:off x="539552" y="548680"/>
            <a:ext cx="8277526" cy="6048672"/>
          </a:xfrm>
          <a:prstGeom prst="rect">
            <a:avLst/>
          </a:prstGeom>
          <a:noFill/>
          <a:ln>
            <a:noFill/>
          </a:ln>
        </p:spPr>
      </p:pic>
      <p:sp>
        <p:nvSpPr>
          <p:cNvPr id="507" name="Google Shape;507;p59"/>
          <p:cNvSpPr txBox="1"/>
          <p:nvPr/>
        </p:nvSpPr>
        <p:spPr>
          <a:xfrm>
            <a:off x="1730990" y="1916832"/>
            <a:ext cx="7056784" cy="1938992"/>
          </a:xfrm>
          <a:prstGeom prst="rect">
            <a:avLst/>
          </a:prstGeom>
          <a:solidFill>
            <a:srgbClr val="FDE9D8"/>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000">
                <a:solidFill>
                  <a:schemeClr val="dk1"/>
                </a:solidFill>
                <a:latin typeface="Calibri"/>
                <a:ea typeface="Calibri"/>
                <a:cs typeface="Calibri"/>
                <a:sym typeface="Calibri"/>
              </a:rPr>
              <a:t>Alotropía de hierro:</a:t>
            </a:r>
            <a:endParaRPr/>
          </a:p>
          <a:p>
            <a:pPr indent="-342900" lvl="0" marL="342900" marR="0" rtl="0" algn="l">
              <a:spcBef>
                <a:spcPts val="0"/>
              </a:spcBef>
              <a:spcAft>
                <a:spcPts val="0"/>
              </a:spcAft>
              <a:buClr>
                <a:schemeClr val="dk1"/>
              </a:buClr>
              <a:buSzPts val="2000"/>
              <a:buFont typeface="Arial"/>
              <a:buChar char="•"/>
            </a:pPr>
            <a:r>
              <a:rPr lang="es-ES" sz="2000">
                <a:solidFill>
                  <a:schemeClr val="dk1"/>
                </a:solidFill>
                <a:latin typeface="Calibri"/>
                <a:ea typeface="Calibri"/>
                <a:cs typeface="Calibri"/>
                <a:sym typeface="Calibri"/>
              </a:rPr>
              <a:t>Hierro α: BCC y es magnético.</a:t>
            </a:r>
            <a:endParaRPr/>
          </a:p>
          <a:p>
            <a:pPr indent="-342900" lvl="0" marL="342900" marR="0" rtl="0" algn="l">
              <a:spcBef>
                <a:spcPts val="0"/>
              </a:spcBef>
              <a:spcAft>
                <a:spcPts val="0"/>
              </a:spcAft>
              <a:buClr>
                <a:schemeClr val="dk1"/>
              </a:buClr>
              <a:buSzPts val="2000"/>
              <a:buFont typeface="Arial"/>
              <a:buChar char="•"/>
            </a:pPr>
            <a:r>
              <a:rPr lang="es-ES" sz="2000">
                <a:solidFill>
                  <a:schemeClr val="dk1"/>
                </a:solidFill>
                <a:latin typeface="Calibri"/>
                <a:ea typeface="Calibri"/>
                <a:cs typeface="Calibri"/>
                <a:sym typeface="Calibri"/>
              </a:rPr>
              <a:t>Hierro β: Entre 768 y 910 </a:t>
            </a:r>
            <a:r>
              <a:rPr lang="es-ES" sz="2000">
                <a:solidFill>
                  <a:schemeClr val="dk1"/>
                </a:solidFill>
                <a:latin typeface="Arial"/>
                <a:ea typeface="Arial"/>
                <a:cs typeface="Arial"/>
                <a:sym typeface="Arial"/>
              </a:rPr>
              <a:t>º</a:t>
            </a:r>
            <a:r>
              <a:rPr lang="es-ES" sz="2000">
                <a:solidFill>
                  <a:schemeClr val="dk1"/>
                </a:solidFill>
                <a:latin typeface="Calibri"/>
                <a:ea typeface="Calibri"/>
                <a:cs typeface="Calibri"/>
                <a:sym typeface="Calibri"/>
              </a:rPr>
              <a:t>C. BCC, pero ahora no es magnético.</a:t>
            </a:r>
            <a:endParaRPr/>
          </a:p>
          <a:p>
            <a:pPr indent="-342900" lvl="0" marL="342900" marR="0" rtl="0" algn="l">
              <a:spcBef>
                <a:spcPts val="0"/>
              </a:spcBef>
              <a:spcAft>
                <a:spcPts val="0"/>
              </a:spcAft>
              <a:buClr>
                <a:schemeClr val="dk1"/>
              </a:buClr>
              <a:buSzPts val="2000"/>
              <a:buFont typeface="Arial"/>
              <a:buChar char="•"/>
            </a:pPr>
            <a:r>
              <a:rPr lang="es-ES" sz="2000">
                <a:solidFill>
                  <a:schemeClr val="dk1"/>
                </a:solidFill>
                <a:latin typeface="Calibri"/>
                <a:ea typeface="Calibri"/>
                <a:cs typeface="Calibri"/>
                <a:sym typeface="Calibri"/>
              </a:rPr>
              <a:t>Hierro γ: FCC, y disuelve cantidades de carbono de hasta 1,76% (se aproxima al 2%).</a:t>
            </a:r>
            <a:endParaRPr/>
          </a:p>
          <a:p>
            <a:pPr indent="-342900" lvl="0" marL="342900" marR="0" rtl="0" algn="l">
              <a:spcBef>
                <a:spcPts val="0"/>
              </a:spcBef>
              <a:spcAft>
                <a:spcPts val="0"/>
              </a:spcAft>
              <a:buClr>
                <a:schemeClr val="dk1"/>
              </a:buClr>
              <a:buSzPts val="2000"/>
              <a:buFont typeface="Arial"/>
              <a:buChar char="•"/>
            </a:pPr>
            <a:r>
              <a:rPr lang="es-ES" sz="2000">
                <a:solidFill>
                  <a:schemeClr val="dk1"/>
                </a:solidFill>
                <a:latin typeface="Calibri"/>
                <a:ea typeface="Calibri"/>
                <a:cs typeface="Calibri"/>
                <a:sym typeface="Calibri"/>
              </a:rPr>
              <a:t>Hierro δ: BCC, de escaso interés industrial.</a:t>
            </a:r>
            <a:endParaRPr sz="2000">
              <a:solidFill>
                <a:schemeClr val="dk1"/>
              </a:solidFill>
              <a:latin typeface="Calibri"/>
              <a:ea typeface="Calibri"/>
              <a:cs typeface="Calibri"/>
              <a:sym typeface="Calibri"/>
            </a:endParaRPr>
          </a:p>
        </p:txBody>
      </p:sp>
      <p:cxnSp>
        <p:nvCxnSpPr>
          <p:cNvPr id="508" name="Google Shape;508;p59"/>
          <p:cNvCxnSpPr/>
          <p:nvPr/>
        </p:nvCxnSpPr>
        <p:spPr>
          <a:xfrm>
            <a:off x="1187624" y="620688"/>
            <a:ext cx="0" cy="5472608"/>
          </a:xfrm>
          <a:prstGeom prst="straightConnector1">
            <a:avLst/>
          </a:prstGeom>
          <a:noFill/>
          <a:ln cap="flat" cmpd="sng" w="38100">
            <a:solidFill>
              <a:srgbClr val="FF000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507"/>
                                        </p:tgtEl>
                                        <p:attrNameLst>
                                          <p:attrName>style.visibility</p:attrName>
                                        </p:attrNameLst>
                                      </p:cBhvr>
                                      <p:to>
                                        <p:strVal val="visible"/>
                                      </p:to>
                                    </p:set>
                                    <p:animEffect filter="fade" transition="in">
                                      <p:cBhvr>
                                        <p:cTn dur="1000"/>
                                        <p:tgtEl>
                                          <p:spTgt spid="5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pic>
        <p:nvPicPr>
          <p:cNvPr id="513" name="Google Shape;513;p60"/>
          <p:cNvPicPr preferRelativeResize="0"/>
          <p:nvPr/>
        </p:nvPicPr>
        <p:blipFill rotWithShape="1">
          <a:blip r:embed="rId3">
            <a:alphaModFix/>
          </a:blip>
          <a:srcRect b="0" l="0" r="0" t="0"/>
          <a:stretch/>
        </p:blipFill>
        <p:spPr>
          <a:xfrm>
            <a:off x="539552" y="548680"/>
            <a:ext cx="8277526" cy="6048672"/>
          </a:xfrm>
          <a:prstGeom prst="rect">
            <a:avLst/>
          </a:prstGeom>
          <a:noFill/>
          <a:ln>
            <a:noFill/>
          </a:ln>
        </p:spPr>
      </p:pic>
      <p:sp>
        <p:nvSpPr>
          <p:cNvPr id="514" name="Google Shape;514;p60"/>
          <p:cNvSpPr txBox="1"/>
          <p:nvPr/>
        </p:nvSpPr>
        <p:spPr>
          <a:xfrm>
            <a:off x="1547664" y="2666995"/>
            <a:ext cx="7056784" cy="1631216"/>
          </a:xfrm>
          <a:prstGeom prst="rect">
            <a:avLst/>
          </a:prstGeom>
          <a:solidFill>
            <a:srgbClr val="E5DFEC"/>
          </a:solid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000">
                <a:solidFill>
                  <a:schemeClr val="dk1"/>
                </a:solidFill>
                <a:latin typeface="Calibri"/>
                <a:ea typeface="Calibri"/>
                <a:cs typeface="Calibri"/>
                <a:sym typeface="Calibri"/>
              </a:rPr>
              <a:t>A temperatura ambiente, salvo una pequeña parte que está disuelto en la ferrita, todo el carbono de las aleaciones hierro-carbono está en forma de Fe</a:t>
            </a:r>
            <a:r>
              <a:rPr baseline="-25000" lang="es-ES" sz="2000">
                <a:solidFill>
                  <a:schemeClr val="dk1"/>
                </a:solidFill>
                <a:latin typeface="Calibri"/>
                <a:ea typeface="Calibri"/>
                <a:cs typeface="Calibri"/>
                <a:sym typeface="Calibri"/>
              </a:rPr>
              <a:t>3</a:t>
            </a:r>
            <a:r>
              <a:rPr lang="es-ES" sz="2000">
                <a:solidFill>
                  <a:schemeClr val="dk1"/>
                </a:solidFill>
                <a:latin typeface="Calibri"/>
                <a:ea typeface="Calibri"/>
                <a:cs typeface="Calibri"/>
                <a:sym typeface="Calibri"/>
              </a:rPr>
              <a:t>C (carburo de hierro). A temperaturas más elevadas, el Fe</a:t>
            </a:r>
            <a:r>
              <a:rPr baseline="-25000" lang="es-ES" sz="2000">
                <a:solidFill>
                  <a:schemeClr val="dk1"/>
                </a:solidFill>
                <a:latin typeface="Calibri"/>
                <a:ea typeface="Calibri"/>
                <a:cs typeface="Calibri"/>
                <a:sym typeface="Calibri"/>
              </a:rPr>
              <a:t>3</a:t>
            </a:r>
            <a:r>
              <a:rPr lang="es-ES" sz="2000">
                <a:solidFill>
                  <a:schemeClr val="dk1"/>
                </a:solidFill>
                <a:latin typeface="Calibri"/>
                <a:ea typeface="Calibri"/>
                <a:cs typeface="Calibri"/>
                <a:sym typeface="Calibri"/>
              </a:rPr>
              <a:t>C se puede disociar y quedando el carbono formando solución sólida de hierro gamma (austenita).</a:t>
            </a:r>
            <a:endParaRPr sz="2000">
              <a:solidFill>
                <a:schemeClr val="dk1"/>
              </a:solidFill>
              <a:latin typeface="Calibri"/>
              <a:ea typeface="Calibri"/>
              <a:cs typeface="Calibri"/>
              <a:sym typeface="Calibri"/>
            </a:endParaRPr>
          </a:p>
        </p:txBody>
      </p:sp>
      <p:cxnSp>
        <p:nvCxnSpPr>
          <p:cNvPr id="515" name="Google Shape;515;p60"/>
          <p:cNvCxnSpPr/>
          <p:nvPr/>
        </p:nvCxnSpPr>
        <p:spPr>
          <a:xfrm rot="10800000">
            <a:off x="1187624" y="6021288"/>
            <a:ext cx="6984776" cy="0"/>
          </a:xfrm>
          <a:prstGeom prst="straightConnector1">
            <a:avLst/>
          </a:prstGeom>
          <a:noFill/>
          <a:ln cap="flat" cmpd="sng" w="38100">
            <a:solidFill>
              <a:srgbClr val="FF0000"/>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514"/>
                                        </p:tgtEl>
                                        <p:attrNameLst>
                                          <p:attrName>style.visibility</p:attrName>
                                        </p:attrNameLst>
                                      </p:cBhvr>
                                      <p:to>
                                        <p:strVal val="visible"/>
                                      </p:to>
                                    </p:set>
                                    <p:animEffect filter="fade" transition="in">
                                      <p:cBhvr>
                                        <p:cTn dur="1000"/>
                                        <p:tgtEl>
                                          <p:spTgt spid="5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pic>
        <p:nvPicPr>
          <p:cNvPr id="520" name="Google Shape;520;p61"/>
          <p:cNvPicPr preferRelativeResize="0"/>
          <p:nvPr/>
        </p:nvPicPr>
        <p:blipFill rotWithShape="1">
          <a:blip r:embed="rId3">
            <a:alphaModFix/>
          </a:blip>
          <a:srcRect b="0" l="0" r="0" t="0"/>
          <a:stretch/>
        </p:blipFill>
        <p:spPr>
          <a:xfrm>
            <a:off x="539552" y="548680"/>
            <a:ext cx="8277526" cy="6048672"/>
          </a:xfrm>
          <a:prstGeom prst="rect">
            <a:avLst/>
          </a:prstGeom>
          <a:noFill/>
          <a:ln>
            <a:noFill/>
          </a:ln>
        </p:spPr>
      </p:pic>
      <p:sp>
        <p:nvSpPr>
          <p:cNvPr id="521" name="Google Shape;521;p61"/>
          <p:cNvSpPr txBox="1"/>
          <p:nvPr/>
        </p:nvSpPr>
        <p:spPr>
          <a:xfrm>
            <a:off x="1160281" y="3284984"/>
            <a:ext cx="7056784" cy="2246769"/>
          </a:xfrm>
          <a:prstGeom prst="rect">
            <a:avLst/>
          </a:prstGeom>
          <a:solidFill>
            <a:srgbClr val="EAF1DD"/>
          </a:solid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000">
                <a:solidFill>
                  <a:schemeClr val="dk1"/>
                </a:solidFill>
                <a:latin typeface="Calibri"/>
                <a:ea typeface="Calibri"/>
                <a:cs typeface="Calibri"/>
                <a:sym typeface="Calibri"/>
              </a:rPr>
              <a:t>Las aleaciones con contenido hasta el 2% de C se denominan </a:t>
            </a:r>
            <a:r>
              <a:rPr b="1" lang="es-ES" sz="2000">
                <a:solidFill>
                  <a:schemeClr val="dk1"/>
                </a:solidFill>
                <a:latin typeface="Calibri"/>
                <a:ea typeface="Calibri"/>
                <a:cs typeface="Calibri"/>
                <a:sym typeface="Calibri"/>
              </a:rPr>
              <a:t>aceros</a:t>
            </a:r>
            <a:r>
              <a:rPr lang="es-ES" sz="2000">
                <a:solidFill>
                  <a:schemeClr val="dk1"/>
                </a:solidFill>
                <a:latin typeface="Calibri"/>
                <a:ea typeface="Calibri"/>
                <a:cs typeface="Calibri"/>
                <a:sym typeface="Calibri"/>
              </a:rPr>
              <a:t> (pueden alearse con otros elementos). Su constituyente matriz es la perlita.</a:t>
            </a:r>
            <a:endParaRPr/>
          </a:p>
          <a:p>
            <a:pPr indent="0" lvl="0" marL="0" marR="0" rtl="0" algn="just">
              <a:spcBef>
                <a:spcPts val="0"/>
              </a:spcBef>
              <a:spcAft>
                <a:spcPts val="0"/>
              </a:spcAft>
              <a:buNone/>
            </a:pPr>
            <a:r>
              <a:rPr lang="es-ES" sz="2000">
                <a:solidFill>
                  <a:schemeClr val="dk1"/>
                </a:solidFill>
                <a:latin typeface="Calibri"/>
                <a:ea typeface="Calibri"/>
                <a:cs typeface="Calibri"/>
                <a:sym typeface="Calibri"/>
              </a:rPr>
              <a:t>Las aleaciones a partir del 2% hasta 6,67% de C se denominan </a:t>
            </a:r>
            <a:r>
              <a:rPr b="1" lang="es-ES" sz="2000">
                <a:solidFill>
                  <a:schemeClr val="dk1"/>
                </a:solidFill>
                <a:latin typeface="Calibri"/>
                <a:ea typeface="Calibri"/>
                <a:cs typeface="Calibri"/>
                <a:sym typeface="Calibri"/>
              </a:rPr>
              <a:t>fundiciones</a:t>
            </a:r>
            <a:r>
              <a:rPr lang="es-ES" sz="2000">
                <a:solidFill>
                  <a:schemeClr val="dk1"/>
                </a:solidFill>
                <a:latin typeface="Calibri"/>
                <a:ea typeface="Calibri"/>
                <a:cs typeface="Calibri"/>
                <a:sym typeface="Calibri"/>
              </a:rPr>
              <a:t>. Una cualidad que los diferencia es que los aceros son forjables y las fundiciones no. Su constituyente matriz será la ledeburita.</a:t>
            </a:r>
            <a:endParaRPr sz="2000">
              <a:solidFill>
                <a:schemeClr val="dk1"/>
              </a:solidFill>
              <a:latin typeface="Calibri"/>
              <a:ea typeface="Calibri"/>
              <a:cs typeface="Calibri"/>
              <a:sym typeface="Calibri"/>
            </a:endParaRPr>
          </a:p>
        </p:txBody>
      </p:sp>
      <p:sp>
        <p:nvSpPr>
          <p:cNvPr id="522" name="Google Shape;522;p61"/>
          <p:cNvSpPr/>
          <p:nvPr/>
        </p:nvSpPr>
        <p:spPr>
          <a:xfrm rot="5400000">
            <a:off x="2087724" y="4833156"/>
            <a:ext cx="288032" cy="2088232"/>
          </a:xfrm>
          <a:prstGeom prst="leftBrace">
            <a:avLst>
              <a:gd fmla="val 0" name="adj1"/>
              <a:gd fmla="val 50000" name="adj2"/>
            </a:avLst>
          </a:prstGeom>
          <a:noFill/>
          <a:ln cap="flat" cmpd="sng" w="38100">
            <a:solidFill>
              <a:srgbClr val="4F612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23" name="Google Shape;523;p61"/>
          <p:cNvSpPr/>
          <p:nvPr/>
        </p:nvSpPr>
        <p:spPr>
          <a:xfrm rot="5400000">
            <a:off x="5580112" y="3501008"/>
            <a:ext cx="288032" cy="4752528"/>
          </a:xfrm>
          <a:prstGeom prst="leftBrace">
            <a:avLst>
              <a:gd fmla="val 0" name="adj1"/>
              <a:gd fmla="val 50000" name="adj2"/>
            </a:avLst>
          </a:prstGeom>
          <a:noFill/>
          <a:ln cap="flat" cmpd="sng" w="38100">
            <a:solidFill>
              <a:srgbClr val="92D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521"/>
                                        </p:tgtEl>
                                        <p:attrNameLst>
                                          <p:attrName>style.visibility</p:attrName>
                                        </p:attrNameLst>
                                      </p:cBhvr>
                                      <p:to>
                                        <p:strVal val="visible"/>
                                      </p:to>
                                    </p:set>
                                    <p:animEffect filter="fade" transition="in">
                                      <p:cBhvr>
                                        <p:cTn dur="1000"/>
                                        <p:tgtEl>
                                          <p:spTgt spid="5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nvSpPr>
        <p:spPr>
          <a:xfrm>
            <a:off x="683568" y="476672"/>
            <a:ext cx="7992888" cy="156966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400">
                <a:solidFill>
                  <a:schemeClr val="dk1"/>
                </a:solidFill>
                <a:latin typeface="Calibri"/>
                <a:ea typeface="Calibri"/>
                <a:cs typeface="Calibri"/>
                <a:sym typeface="Calibri"/>
              </a:rPr>
              <a:t>La cristalización de un metal puro se hace a temperatura constante. En las </a:t>
            </a:r>
            <a:r>
              <a:rPr b="1" lang="es-ES" sz="2400">
                <a:solidFill>
                  <a:schemeClr val="dk1"/>
                </a:solidFill>
                <a:latin typeface="Calibri"/>
                <a:ea typeface="Calibri"/>
                <a:cs typeface="Calibri"/>
                <a:sym typeface="Calibri"/>
              </a:rPr>
              <a:t>aleaciones</a:t>
            </a:r>
            <a:r>
              <a:rPr lang="es-ES" sz="2400">
                <a:solidFill>
                  <a:schemeClr val="dk1"/>
                </a:solidFill>
                <a:latin typeface="Calibri"/>
                <a:ea typeface="Calibri"/>
                <a:cs typeface="Calibri"/>
                <a:sym typeface="Calibri"/>
              </a:rPr>
              <a:t> existe un cierto </a:t>
            </a:r>
            <a:r>
              <a:rPr b="1" lang="es-ES" sz="2400">
                <a:solidFill>
                  <a:schemeClr val="dk1"/>
                </a:solidFill>
                <a:latin typeface="Calibri"/>
                <a:ea typeface="Calibri"/>
                <a:cs typeface="Calibri"/>
                <a:sym typeface="Calibri"/>
              </a:rPr>
              <a:t>intervalo de solidificación</a:t>
            </a:r>
            <a:r>
              <a:rPr lang="es-ES" sz="2400">
                <a:solidFill>
                  <a:schemeClr val="dk1"/>
                </a:solidFill>
                <a:latin typeface="Calibri"/>
                <a:ea typeface="Calibri"/>
                <a:cs typeface="Calibri"/>
                <a:sym typeface="Calibri"/>
              </a:rPr>
              <a:t>, presentando en la curva de enfriamiento un tramo con cierta inclinación.</a:t>
            </a:r>
            <a:endParaRPr sz="2400">
              <a:solidFill>
                <a:schemeClr val="dk1"/>
              </a:solidFill>
              <a:latin typeface="Calibri"/>
              <a:ea typeface="Calibri"/>
              <a:cs typeface="Calibri"/>
              <a:sym typeface="Calibri"/>
            </a:endParaRPr>
          </a:p>
        </p:txBody>
      </p:sp>
      <p:pic>
        <p:nvPicPr>
          <p:cNvPr id="116" name="Google Shape;116;p17"/>
          <p:cNvPicPr preferRelativeResize="0"/>
          <p:nvPr/>
        </p:nvPicPr>
        <p:blipFill rotWithShape="1">
          <a:blip r:embed="rId3">
            <a:alphaModFix/>
          </a:blip>
          <a:srcRect b="0" l="0" r="0" t="0"/>
          <a:stretch/>
        </p:blipFill>
        <p:spPr>
          <a:xfrm>
            <a:off x="467544" y="3140968"/>
            <a:ext cx="3067050" cy="3305175"/>
          </a:xfrm>
          <a:prstGeom prst="rect">
            <a:avLst/>
          </a:prstGeom>
          <a:noFill/>
          <a:ln>
            <a:noFill/>
          </a:ln>
        </p:spPr>
      </p:pic>
      <p:pic>
        <p:nvPicPr>
          <p:cNvPr id="117" name="Google Shape;117;p17"/>
          <p:cNvPicPr preferRelativeResize="0"/>
          <p:nvPr/>
        </p:nvPicPr>
        <p:blipFill rotWithShape="1">
          <a:blip r:embed="rId4">
            <a:alphaModFix/>
          </a:blip>
          <a:srcRect b="0" l="0" r="0" t="0"/>
          <a:stretch/>
        </p:blipFill>
        <p:spPr>
          <a:xfrm>
            <a:off x="4818920" y="3169543"/>
            <a:ext cx="3933825" cy="3276600"/>
          </a:xfrm>
          <a:prstGeom prst="rect">
            <a:avLst/>
          </a:prstGeom>
          <a:noFill/>
          <a:ln>
            <a:noFill/>
          </a:ln>
        </p:spPr>
      </p:pic>
      <p:sp>
        <p:nvSpPr>
          <p:cNvPr id="118" name="Google Shape;118;p17"/>
          <p:cNvSpPr/>
          <p:nvPr/>
        </p:nvSpPr>
        <p:spPr>
          <a:xfrm>
            <a:off x="6228184" y="3068960"/>
            <a:ext cx="2736304" cy="410545"/>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9" name="Google Shape;119;p17"/>
          <p:cNvSpPr/>
          <p:nvPr/>
        </p:nvSpPr>
        <p:spPr>
          <a:xfrm>
            <a:off x="395536" y="2935695"/>
            <a:ext cx="288032" cy="410545"/>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0" name="Google Shape;120;p17"/>
          <p:cNvSpPr/>
          <p:nvPr/>
        </p:nvSpPr>
        <p:spPr>
          <a:xfrm>
            <a:off x="4818920" y="2935694"/>
            <a:ext cx="288032" cy="410545"/>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21" name="Google Shape;121;p17"/>
          <p:cNvPicPr preferRelativeResize="0"/>
          <p:nvPr/>
        </p:nvPicPr>
        <p:blipFill rotWithShape="1">
          <a:blip r:embed="rId5">
            <a:alphaModFix/>
          </a:blip>
          <a:srcRect b="0" l="0" r="0" t="0"/>
          <a:stretch/>
        </p:blipFill>
        <p:spPr>
          <a:xfrm>
            <a:off x="2699792" y="2228477"/>
            <a:ext cx="1487609" cy="1539417"/>
          </a:xfrm>
          <a:prstGeom prst="rect">
            <a:avLst/>
          </a:prstGeom>
          <a:noFill/>
          <a:ln>
            <a:noFill/>
          </a:ln>
        </p:spPr>
      </p:pic>
      <p:sp>
        <p:nvSpPr>
          <p:cNvPr id="122" name="Google Shape;122;p17"/>
          <p:cNvSpPr txBox="1"/>
          <p:nvPr/>
        </p:nvSpPr>
        <p:spPr>
          <a:xfrm>
            <a:off x="3491880" y="2121490"/>
            <a:ext cx="273630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1200">
                <a:solidFill>
                  <a:schemeClr val="dk1"/>
                </a:solidFill>
                <a:latin typeface="Calibri"/>
                <a:ea typeface="Calibri"/>
                <a:cs typeface="Calibri"/>
                <a:sym typeface="Calibri"/>
              </a:rPr>
              <a:t>Algunos metales puros necesitan de un subenfriamiento para solidificar</a:t>
            </a:r>
            <a:endParaRPr sz="12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15"/>
                                        </p:tgtEl>
                                        <p:attrNameLst>
                                          <p:attrName>style.visibility</p:attrName>
                                        </p:attrNameLst>
                                      </p:cBhvr>
                                      <p:to>
                                        <p:strVal val="visible"/>
                                      </p:to>
                                    </p:set>
                                    <p:animEffect filter="fade" transition="in">
                                      <p:cBhvr>
                                        <p:cTn dur="1000"/>
                                        <p:tgtEl>
                                          <p:spTgt spid="1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pic>
        <p:nvPicPr>
          <p:cNvPr id="528" name="Google Shape;528;p62"/>
          <p:cNvPicPr preferRelativeResize="0"/>
          <p:nvPr/>
        </p:nvPicPr>
        <p:blipFill rotWithShape="1">
          <a:blip r:embed="rId3">
            <a:alphaModFix/>
          </a:blip>
          <a:srcRect b="0" l="0" r="0" t="0"/>
          <a:stretch/>
        </p:blipFill>
        <p:spPr>
          <a:xfrm>
            <a:off x="539552" y="548680"/>
            <a:ext cx="8277526" cy="6048672"/>
          </a:xfrm>
          <a:prstGeom prst="rect">
            <a:avLst/>
          </a:prstGeom>
          <a:noFill/>
          <a:ln>
            <a:noFill/>
          </a:ln>
        </p:spPr>
      </p:pic>
      <p:sp>
        <p:nvSpPr>
          <p:cNvPr id="529" name="Google Shape;529;p62"/>
          <p:cNvSpPr txBox="1"/>
          <p:nvPr/>
        </p:nvSpPr>
        <p:spPr>
          <a:xfrm>
            <a:off x="1763323" y="1916832"/>
            <a:ext cx="7056784" cy="1323439"/>
          </a:xfrm>
          <a:prstGeom prst="rect">
            <a:avLst/>
          </a:prstGeom>
          <a:solidFill>
            <a:srgbClr val="F2DADA"/>
          </a:solid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000">
                <a:solidFill>
                  <a:schemeClr val="dk1"/>
                </a:solidFill>
                <a:latin typeface="Calibri"/>
                <a:ea typeface="Calibri"/>
                <a:cs typeface="Calibri"/>
                <a:sym typeface="Calibri"/>
              </a:rPr>
              <a:t>Ferrita</a:t>
            </a:r>
            <a:r>
              <a:rPr lang="es-ES" sz="2000">
                <a:solidFill>
                  <a:schemeClr val="dk1"/>
                </a:solidFill>
                <a:latin typeface="Calibri"/>
                <a:ea typeface="Calibri"/>
                <a:cs typeface="Calibri"/>
                <a:sym typeface="Calibri"/>
              </a:rPr>
              <a:t>: solución sólida de C en hierro alfa. Cristaliza en BCC. Su solubilidad es tan pequeña que disuelve como máximo el 0,008% de carbono a temperatura ambiente (se considera hierro puro). Es el más blando y dúctil constituyente de los aceros.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529"/>
                                        </p:tgtEl>
                                        <p:attrNameLst>
                                          <p:attrName>style.visibility</p:attrName>
                                        </p:attrNameLst>
                                      </p:cBhvr>
                                      <p:to>
                                        <p:strVal val="visible"/>
                                      </p:to>
                                    </p:set>
                                    <p:animEffect filter="fade" transition="in">
                                      <p:cBhvr>
                                        <p:cTn dur="1000"/>
                                        <p:tgtEl>
                                          <p:spTgt spid="5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pic>
        <p:nvPicPr>
          <p:cNvPr id="534" name="Google Shape;534;p63"/>
          <p:cNvPicPr preferRelativeResize="0"/>
          <p:nvPr/>
        </p:nvPicPr>
        <p:blipFill rotWithShape="1">
          <a:blip r:embed="rId3">
            <a:alphaModFix/>
          </a:blip>
          <a:srcRect b="0" l="0" r="0" t="0"/>
          <a:stretch/>
        </p:blipFill>
        <p:spPr>
          <a:xfrm>
            <a:off x="539552" y="548680"/>
            <a:ext cx="8277526" cy="6048672"/>
          </a:xfrm>
          <a:prstGeom prst="rect">
            <a:avLst/>
          </a:prstGeom>
          <a:noFill/>
          <a:ln>
            <a:noFill/>
          </a:ln>
        </p:spPr>
      </p:pic>
      <p:sp>
        <p:nvSpPr>
          <p:cNvPr id="535" name="Google Shape;535;p63"/>
          <p:cNvSpPr txBox="1"/>
          <p:nvPr/>
        </p:nvSpPr>
        <p:spPr>
          <a:xfrm>
            <a:off x="395536" y="2420888"/>
            <a:ext cx="7056784" cy="1015663"/>
          </a:xfrm>
          <a:prstGeom prst="rect">
            <a:avLst/>
          </a:prstGeom>
          <a:solidFill>
            <a:srgbClr val="DAEEF3"/>
          </a:solidFill>
          <a:ln cap="flat" cmpd="sng" w="9525">
            <a:solidFill>
              <a:srgbClr val="F2DADA"/>
            </a:solidFill>
            <a:prstDash val="solid"/>
            <a:round/>
            <a:headEnd len="sm" w="sm" type="none"/>
            <a:tailEnd len="sm" w="sm" type="none"/>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000">
                <a:solidFill>
                  <a:schemeClr val="dk1"/>
                </a:solidFill>
                <a:latin typeface="Calibri"/>
                <a:ea typeface="Calibri"/>
                <a:cs typeface="Calibri"/>
                <a:sym typeface="Calibri"/>
              </a:rPr>
              <a:t>Cementita (Fe</a:t>
            </a:r>
            <a:r>
              <a:rPr b="1" baseline="-25000" lang="es-ES" sz="2000">
                <a:solidFill>
                  <a:schemeClr val="dk1"/>
                </a:solidFill>
                <a:latin typeface="Calibri"/>
                <a:ea typeface="Calibri"/>
                <a:cs typeface="Calibri"/>
                <a:sym typeface="Calibri"/>
              </a:rPr>
              <a:t>3</a:t>
            </a:r>
            <a:r>
              <a:rPr b="1" lang="es-ES" sz="2000">
                <a:solidFill>
                  <a:schemeClr val="dk1"/>
                </a:solidFill>
                <a:latin typeface="Calibri"/>
                <a:ea typeface="Calibri"/>
                <a:cs typeface="Calibri"/>
                <a:sym typeface="Calibri"/>
              </a:rPr>
              <a:t>C)</a:t>
            </a:r>
            <a:r>
              <a:rPr lang="es-ES" sz="2000">
                <a:solidFill>
                  <a:schemeClr val="dk1"/>
                </a:solidFill>
                <a:latin typeface="Calibri"/>
                <a:ea typeface="Calibri"/>
                <a:cs typeface="Calibri"/>
                <a:sym typeface="Calibri"/>
              </a:rPr>
              <a:t>: es el constituyente más duro y frágil de los aceros. Cristaliza en redes ortorrómbicas. Es magnética hasta los 210 </a:t>
            </a:r>
            <a:r>
              <a:rPr lang="es-ES" sz="2000">
                <a:solidFill>
                  <a:schemeClr val="dk1"/>
                </a:solidFill>
                <a:latin typeface="Arial"/>
                <a:ea typeface="Arial"/>
                <a:cs typeface="Arial"/>
                <a:sym typeface="Arial"/>
              </a:rPr>
              <a:t>º</a:t>
            </a:r>
            <a:r>
              <a:rPr lang="es-ES" sz="2000">
                <a:solidFill>
                  <a:schemeClr val="dk1"/>
                </a:solidFill>
                <a:latin typeface="Calibri"/>
                <a:ea typeface="Calibri"/>
                <a:cs typeface="Calibri"/>
                <a:sym typeface="Calibri"/>
              </a:rPr>
              <a:t>C (punto de Curie de la cementita).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535"/>
                                        </p:tgtEl>
                                        <p:attrNameLst>
                                          <p:attrName>style.visibility</p:attrName>
                                        </p:attrNameLst>
                                      </p:cBhvr>
                                      <p:to>
                                        <p:strVal val="visible"/>
                                      </p:to>
                                    </p:set>
                                    <p:animEffect filter="fade" transition="in">
                                      <p:cBhvr>
                                        <p:cTn dur="1000"/>
                                        <p:tgtEl>
                                          <p:spTgt spid="5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pic>
        <p:nvPicPr>
          <p:cNvPr id="540" name="Google Shape;540;p64"/>
          <p:cNvPicPr preferRelativeResize="0"/>
          <p:nvPr/>
        </p:nvPicPr>
        <p:blipFill rotWithShape="1">
          <a:blip r:embed="rId3">
            <a:alphaModFix/>
          </a:blip>
          <a:srcRect b="0" l="0" r="0" t="0"/>
          <a:stretch/>
        </p:blipFill>
        <p:spPr>
          <a:xfrm>
            <a:off x="539552" y="548680"/>
            <a:ext cx="8277526" cy="6048672"/>
          </a:xfrm>
          <a:prstGeom prst="rect">
            <a:avLst/>
          </a:prstGeom>
          <a:noFill/>
          <a:ln>
            <a:noFill/>
          </a:ln>
        </p:spPr>
      </p:pic>
      <p:sp>
        <p:nvSpPr>
          <p:cNvPr id="541" name="Google Shape;541;p64"/>
          <p:cNvSpPr txBox="1"/>
          <p:nvPr/>
        </p:nvSpPr>
        <p:spPr>
          <a:xfrm>
            <a:off x="1777522" y="4005064"/>
            <a:ext cx="7056784" cy="1015663"/>
          </a:xfrm>
          <a:prstGeom prst="rect">
            <a:avLst/>
          </a:prstGeom>
          <a:solidFill>
            <a:srgbClr val="FFFFCC"/>
          </a:solid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000">
                <a:solidFill>
                  <a:schemeClr val="dk1"/>
                </a:solidFill>
                <a:latin typeface="Calibri"/>
                <a:ea typeface="Calibri"/>
                <a:cs typeface="Calibri"/>
                <a:sym typeface="Calibri"/>
              </a:rPr>
              <a:t>Austenita</a:t>
            </a:r>
            <a:r>
              <a:rPr lang="es-ES" sz="2000">
                <a:solidFill>
                  <a:schemeClr val="dk1"/>
                </a:solidFill>
                <a:latin typeface="Calibri"/>
                <a:ea typeface="Calibri"/>
                <a:cs typeface="Calibri"/>
                <a:sym typeface="Calibri"/>
              </a:rPr>
              <a:t>: solución sólida por inserción de carbono en hierro gamma. Cristaliza en FCC. Es el constituyente más denso de los aceros.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541"/>
                                        </p:tgtEl>
                                        <p:attrNameLst>
                                          <p:attrName>style.visibility</p:attrName>
                                        </p:attrNameLst>
                                      </p:cBhvr>
                                      <p:to>
                                        <p:strVal val="visible"/>
                                      </p:to>
                                    </p:set>
                                    <p:animEffect filter="fade" transition="in">
                                      <p:cBhvr>
                                        <p:cTn dur="1000"/>
                                        <p:tgtEl>
                                          <p:spTgt spid="5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pic>
        <p:nvPicPr>
          <p:cNvPr id="546" name="Google Shape;546;p65"/>
          <p:cNvPicPr preferRelativeResize="0"/>
          <p:nvPr/>
        </p:nvPicPr>
        <p:blipFill rotWithShape="1">
          <a:blip r:embed="rId3">
            <a:alphaModFix/>
          </a:blip>
          <a:srcRect b="0" l="0" r="0" t="0"/>
          <a:stretch/>
        </p:blipFill>
        <p:spPr>
          <a:xfrm>
            <a:off x="539552" y="548680"/>
            <a:ext cx="8277526" cy="6048672"/>
          </a:xfrm>
          <a:prstGeom prst="rect">
            <a:avLst/>
          </a:prstGeom>
          <a:noFill/>
          <a:ln>
            <a:noFill/>
          </a:ln>
        </p:spPr>
      </p:pic>
      <p:sp>
        <p:nvSpPr>
          <p:cNvPr id="547" name="Google Shape;547;p65"/>
          <p:cNvSpPr txBox="1"/>
          <p:nvPr/>
        </p:nvSpPr>
        <p:spPr>
          <a:xfrm>
            <a:off x="1763323" y="1916832"/>
            <a:ext cx="7056784" cy="1323439"/>
          </a:xfrm>
          <a:prstGeom prst="rect">
            <a:avLst/>
          </a:prstGeom>
          <a:solidFill>
            <a:srgbClr val="D8D8D8"/>
          </a:solid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000">
                <a:solidFill>
                  <a:schemeClr val="dk1"/>
                </a:solidFill>
                <a:latin typeface="Calibri"/>
                <a:ea typeface="Calibri"/>
                <a:cs typeface="Calibri"/>
                <a:sym typeface="Calibri"/>
              </a:rPr>
              <a:t>Perlita</a:t>
            </a:r>
            <a:r>
              <a:rPr lang="es-ES" sz="2000">
                <a:solidFill>
                  <a:schemeClr val="dk1"/>
                </a:solidFill>
                <a:latin typeface="Calibri"/>
                <a:ea typeface="Calibri"/>
                <a:cs typeface="Calibri"/>
                <a:sym typeface="Calibri"/>
              </a:rPr>
              <a:t>: formada por el 86,5% de ferrita y el 13,5% de cementita. Si el enfriamiento es lento, su estructura es laminar; pero si es brusco su estructura puede ser más borrosa (perlita sorbítica) o como granos de cementita en la masa de ferrita (perlita globular).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547"/>
                                        </p:tgtEl>
                                        <p:attrNameLst>
                                          <p:attrName>style.visibility</p:attrName>
                                        </p:attrNameLst>
                                      </p:cBhvr>
                                      <p:to>
                                        <p:strVal val="visible"/>
                                      </p:to>
                                    </p:set>
                                    <p:animEffect filter="fade" transition="in">
                                      <p:cBhvr>
                                        <p:cTn dur="1000"/>
                                        <p:tgtEl>
                                          <p:spTgt spid="5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pic>
        <p:nvPicPr>
          <p:cNvPr id="552" name="Google Shape;552;p66"/>
          <p:cNvPicPr preferRelativeResize="0"/>
          <p:nvPr/>
        </p:nvPicPr>
        <p:blipFill rotWithShape="1">
          <a:blip r:embed="rId3">
            <a:alphaModFix/>
          </a:blip>
          <a:srcRect b="0" l="0" r="0" t="0"/>
          <a:stretch/>
        </p:blipFill>
        <p:spPr>
          <a:xfrm>
            <a:off x="539552" y="548680"/>
            <a:ext cx="8277526" cy="6048672"/>
          </a:xfrm>
          <a:prstGeom prst="rect">
            <a:avLst/>
          </a:prstGeom>
          <a:noFill/>
          <a:ln>
            <a:noFill/>
          </a:ln>
        </p:spPr>
      </p:pic>
      <p:sp>
        <p:nvSpPr>
          <p:cNvPr id="553" name="Google Shape;553;p66"/>
          <p:cNvSpPr txBox="1"/>
          <p:nvPr/>
        </p:nvSpPr>
        <p:spPr>
          <a:xfrm>
            <a:off x="683568" y="908720"/>
            <a:ext cx="7056784" cy="1631216"/>
          </a:xfrm>
          <a:prstGeom prst="rect">
            <a:avLst/>
          </a:prstGeom>
          <a:solidFill>
            <a:srgbClr val="FDE9D8"/>
          </a:solid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000">
                <a:solidFill>
                  <a:schemeClr val="dk1"/>
                </a:solidFill>
                <a:latin typeface="Calibri"/>
                <a:ea typeface="Calibri"/>
                <a:cs typeface="Calibri"/>
                <a:sym typeface="Calibri"/>
              </a:rPr>
              <a:t>Ledeburita</a:t>
            </a:r>
            <a:r>
              <a:rPr lang="es-ES" sz="2000">
                <a:solidFill>
                  <a:schemeClr val="dk1"/>
                </a:solidFill>
                <a:latin typeface="Calibri"/>
                <a:ea typeface="Calibri"/>
                <a:cs typeface="Calibri"/>
                <a:sym typeface="Calibri"/>
              </a:rPr>
              <a:t>: es un constituyente de las fundiciones. Es una eutéctica, que se forma al enfriar la fundición líquida de 4,3% de C. Por debajo de la temperatura eutectoide pasa a ser “ledeburita transformada”, con propiedades mecánicas muy parecidas a la ledeburita.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553"/>
                                        </p:tgtEl>
                                        <p:attrNameLst>
                                          <p:attrName>style.visibility</p:attrName>
                                        </p:attrNameLst>
                                      </p:cBhvr>
                                      <p:to>
                                        <p:strVal val="visible"/>
                                      </p:to>
                                    </p:set>
                                    <p:animEffect filter="fade" transition="in">
                                      <p:cBhvr>
                                        <p:cTn dur="1000"/>
                                        <p:tgtEl>
                                          <p:spTgt spid="5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67"/>
          <p:cNvSpPr txBox="1"/>
          <p:nvPr/>
        </p:nvSpPr>
        <p:spPr>
          <a:xfrm>
            <a:off x="683568" y="548680"/>
            <a:ext cx="8136904" cy="1015663"/>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000">
                <a:solidFill>
                  <a:schemeClr val="dk1"/>
                </a:solidFill>
                <a:latin typeface="Calibri"/>
                <a:ea typeface="Calibri"/>
                <a:cs typeface="Calibri"/>
                <a:sym typeface="Calibri"/>
              </a:rPr>
              <a:t>Veamos la </a:t>
            </a:r>
            <a:r>
              <a:rPr b="1" lang="es-ES" sz="2000">
                <a:solidFill>
                  <a:schemeClr val="dk1"/>
                </a:solidFill>
                <a:latin typeface="Calibri"/>
                <a:ea typeface="Calibri"/>
                <a:cs typeface="Calibri"/>
                <a:sym typeface="Calibri"/>
              </a:rPr>
              <a:t>estructura</a:t>
            </a:r>
            <a:r>
              <a:rPr lang="es-ES" sz="2000">
                <a:solidFill>
                  <a:schemeClr val="dk1"/>
                </a:solidFill>
                <a:latin typeface="Calibri"/>
                <a:ea typeface="Calibri"/>
                <a:cs typeface="Calibri"/>
                <a:sym typeface="Calibri"/>
              </a:rPr>
              <a:t> (los </a:t>
            </a:r>
            <a:r>
              <a:rPr b="1" lang="es-ES" sz="2000">
                <a:solidFill>
                  <a:schemeClr val="dk1"/>
                </a:solidFill>
                <a:latin typeface="Calibri"/>
                <a:ea typeface="Calibri"/>
                <a:cs typeface="Calibri"/>
                <a:sym typeface="Calibri"/>
              </a:rPr>
              <a:t>microconsitutyentes</a:t>
            </a:r>
            <a:r>
              <a:rPr lang="es-ES" sz="2000">
                <a:solidFill>
                  <a:schemeClr val="dk1"/>
                </a:solidFill>
                <a:latin typeface="Calibri"/>
                <a:ea typeface="Calibri"/>
                <a:cs typeface="Calibri"/>
                <a:sym typeface="Calibri"/>
              </a:rPr>
              <a:t>) de todas las regiones del diagrama Fe-C. Para ello, vamos a obviar la zona del hierro δ y a utilizar el siguiente código de colores para las fases presentes:</a:t>
            </a:r>
            <a:endParaRPr sz="2000">
              <a:solidFill>
                <a:schemeClr val="dk1"/>
              </a:solidFill>
              <a:latin typeface="Calibri"/>
              <a:ea typeface="Calibri"/>
              <a:cs typeface="Calibri"/>
              <a:sym typeface="Calibri"/>
            </a:endParaRPr>
          </a:p>
        </p:txBody>
      </p:sp>
      <p:pic>
        <p:nvPicPr>
          <p:cNvPr id="559" name="Google Shape;559;p67"/>
          <p:cNvPicPr preferRelativeResize="0"/>
          <p:nvPr/>
        </p:nvPicPr>
        <p:blipFill rotWithShape="1">
          <a:blip r:embed="rId3">
            <a:alphaModFix/>
          </a:blip>
          <a:srcRect b="0" l="0" r="0" t="0"/>
          <a:stretch/>
        </p:blipFill>
        <p:spPr>
          <a:xfrm>
            <a:off x="1259632" y="1700808"/>
            <a:ext cx="6699101" cy="47822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558"/>
                                        </p:tgtEl>
                                        <p:attrNameLst>
                                          <p:attrName>style.visibility</p:attrName>
                                        </p:attrNameLst>
                                      </p:cBhvr>
                                      <p:to>
                                        <p:strVal val="visible"/>
                                      </p:to>
                                    </p:set>
                                    <p:animEffect filter="fade" transition="in">
                                      <p:cBhvr>
                                        <p:cTn dur="1000"/>
                                        <p:tgtEl>
                                          <p:spTgt spid="5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pic>
        <p:nvPicPr>
          <p:cNvPr id="564" name="Google Shape;564;p68"/>
          <p:cNvPicPr preferRelativeResize="0"/>
          <p:nvPr/>
        </p:nvPicPr>
        <p:blipFill rotWithShape="1">
          <a:blip r:embed="rId3">
            <a:alphaModFix/>
          </a:blip>
          <a:srcRect b="0" l="0" r="0" t="0"/>
          <a:stretch/>
        </p:blipFill>
        <p:spPr>
          <a:xfrm>
            <a:off x="179512" y="404664"/>
            <a:ext cx="12179399" cy="6329823"/>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pic>
        <p:nvPicPr>
          <p:cNvPr id="569" name="Google Shape;569;p69"/>
          <p:cNvPicPr preferRelativeResize="0"/>
          <p:nvPr/>
        </p:nvPicPr>
        <p:blipFill rotWithShape="1">
          <a:blip r:embed="rId3">
            <a:alphaModFix/>
          </a:blip>
          <a:srcRect b="0" l="0" r="0" t="0"/>
          <a:stretch/>
        </p:blipFill>
        <p:spPr>
          <a:xfrm>
            <a:off x="107504" y="332656"/>
            <a:ext cx="12480794" cy="6256755"/>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pic>
        <p:nvPicPr>
          <p:cNvPr id="574" name="Google Shape;574;p70"/>
          <p:cNvPicPr preferRelativeResize="0"/>
          <p:nvPr/>
        </p:nvPicPr>
        <p:blipFill rotWithShape="1">
          <a:blip r:embed="rId3">
            <a:alphaModFix/>
          </a:blip>
          <a:srcRect b="0" l="0" r="0" t="0"/>
          <a:stretch/>
        </p:blipFill>
        <p:spPr>
          <a:xfrm>
            <a:off x="107504" y="459708"/>
            <a:ext cx="12306325" cy="6398292"/>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pic>
        <p:nvPicPr>
          <p:cNvPr id="579" name="Google Shape;579;p71"/>
          <p:cNvPicPr preferRelativeResize="0"/>
          <p:nvPr/>
        </p:nvPicPr>
        <p:blipFill rotWithShape="1">
          <a:blip r:embed="rId3">
            <a:alphaModFix/>
          </a:blip>
          <a:srcRect b="0" l="0" r="0" t="0"/>
          <a:stretch/>
        </p:blipFill>
        <p:spPr>
          <a:xfrm>
            <a:off x="0" y="204788"/>
            <a:ext cx="12582525" cy="6448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8"/>
          <p:cNvSpPr txBox="1"/>
          <p:nvPr/>
        </p:nvSpPr>
        <p:spPr>
          <a:xfrm>
            <a:off x="683568" y="476672"/>
            <a:ext cx="7992888" cy="600164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400">
                <a:solidFill>
                  <a:schemeClr val="dk1"/>
                </a:solidFill>
                <a:latin typeface="Calibri"/>
                <a:ea typeface="Calibri"/>
                <a:cs typeface="Calibri"/>
                <a:sym typeface="Calibri"/>
              </a:rPr>
              <a:t>Las </a:t>
            </a:r>
            <a:r>
              <a:rPr lang="es-ES" sz="2400" u="sng">
                <a:solidFill>
                  <a:schemeClr val="dk1"/>
                </a:solidFill>
                <a:latin typeface="Calibri"/>
                <a:ea typeface="Calibri"/>
                <a:cs typeface="Calibri"/>
                <a:sym typeface="Calibri"/>
              </a:rPr>
              <a:t>características</a:t>
            </a:r>
            <a:r>
              <a:rPr lang="es-ES" sz="2400">
                <a:solidFill>
                  <a:schemeClr val="dk1"/>
                </a:solidFill>
                <a:latin typeface="Calibri"/>
                <a:ea typeface="Calibri"/>
                <a:cs typeface="Calibri"/>
                <a:sym typeface="Calibri"/>
              </a:rPr>
              <a:t> que definen una aleación dependen de:</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La </a:t>
            </a:r>
            <a:r>
              <a:rPr b="1" lang="es-ES" sz="2400">
                <a:solidFill>
                  <a:schemeClr val="dk1"/>
                </a:solidFill>
                <a:latin typeface="Calibri"/>
                <a:ea typeface="Calibri"/>
                <a:cs typeface="Calibri"/>
                <a:sym typeface="Calibri"/>
              </a:rPr>
              <a:t>concentración</a:t>
            </a:r>
            <a:r>
              <a:rPr lang="es-ES" sz="2400">
                <a:solidFill>
                  <a:schemeClr val="dk1"/>
                </a:solidFill>
                <a:latin typeface="Calibri"/>
                <a:ea typeface="Calibri"/>
                <a:cs typeface="Calibri"/>
                <a:sym typeface="Calibri"/>
              </a:rPr>
              <a:t> de sus </a:t>
            </a:r>
            <a:r>
              <a:rPr b="1" lang="es-ES" sz="2400">
                <a:solidFill>
                  <a:schemeClr val="dk1"/>
                </a:solidFill>
                <a:latin typeface="Calibri"/>
                <a:ea typeface="Calibri"/>
                <a:cs typeface="Calibri"/>
                <a:sym typeface="Calibri"/>
              </a:rPr>
              <a:t>componentes</a:t>
            </a:r>
            <a:r>
              <a:rPr lang="es-ES" sz="2400">
                <a:solidFill>
                  <a:schemeClr val="dk1"/>
                </a:solidFill>
                <a:latin typeface="Calibri"/>
                <a:ea typeface="Calibri"/>
                <a:cs typeface="Calibri"/>
                <a:sym typeface="Calibri"/>
              </a:rPr>
              <a:t>.</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La </a:t>
            </a:r>
            <a:r>
              <a:rPr b="1" lang="es-ES" sz="2400">
                <a:solidFill>
                  <a:schemeClr val="dk1"/>
                </a:solidFill>
                <a:latin typeface="Calibri"/>
                <a:ea typeface="Calibri"/>
                <a:cs typeface="Calibri"/>
                <a:sym typeface="Calibri"/>
              </a:rPr>
              <a:t>velocidad de enfriamiento</a:t>
            </a:r>
            <a:r>
              <a:rPr lang="es-ES" sz="2400">
                <a:solidFill>
                  <a:schemeClr val="dk1"/>
                </a:solidFill>
                <a:latin typeface="Calibri"/>
                <a:ea typeface="Calibri"/>
                <a:cs typeface="Calibri"/>
                <a:sym typeface="Calibri"/>
              </a:rPr>
              <a:t>.</a:t>
            </a:r>
            <a:endParaRPr/>
          </a:p>
          <a:p>
            <a:pPr indent="0" lvl="0" marL="0" marR="0" rtl="0" algn="just">
              <a:spcBef>
                <a:spcPts val="0"/>
              </a:spcBef>
              <a:spcAft>
                <a:spcPts val="0"/>
              </a:spcAft>
              <a:buNone/>
            </a:pPr>
            <a:r>
              <a:rPr lang="es-ES" sz="2400">
                <a:solidFill>
                  <a:schemeClr val="dk1"/>
                </a:solidFill>
                <a:latin typeface="Calibri"/>
                <a:ea typeface="Calibri"/>
                <a:cs typeface="Calibri"/>
                <a:sym typeface="Calibri"/>
              </a:rPr>
              <a:t>(un pequeño cambio de estos parámetros puede dar lugar a aleaciones muy diferentes en cuanto estructura y propiedades)</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u="sng">
                <a:solidFill>
                  <a:schemeClr val="dk1"/>
                </a:solidFill>
                <a:latin typeface="Calibri"/>
                <a:ea typeface="Calibri"/>
                <a:cs typeface="Calibri"/>
                <a:sym typeface="Calibri"/>
              </a:rPr>
              <a:t>Ventajas</a:t>
            </a:r>
            <a:r>
              <a:rPr lang="es-ES" sz="2400">
                <a:solidFill>
                  <a:schemeClr val="dk1"/>
                </a:solidFill>
                <a:latin typeface="Calibri"/>
                <a:ea typeface="Calibri"/>
                <a:cs typeface="Calibri"/>
                <a:sym typeface="Calibri"/>
              </a:rPr>
              <a:t> de las aleaciones frente a los metales puros:</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Más facilidad para colarse en moldes.</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Mayor dureza y resistencia a la tracción.</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Mayor resistencia al roce y la corrosión.</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Menor temperatura de fusión que uno de los componentes.</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Mejor aspecto exterior.</a:t>
            </a:r>
            <a:endParaRPr sz="2400">
              <a:solidFill>
                <a:schemeClr val="dk1"/>
              </a:solidFill>
              <a:latin typeface="Calibri"/>
              <a:ea typeface="Calibri"/>
              <a:cs typeface="Calibri"/>
              <a:sym typeface="Calibri"/>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Calibri"/>
              <a:ea typeface="Calibri"/>
              <a:cs typeface="Calibri"/>
              <a:sym typeface="Calibri"/>
            </a:endParaRPr>
          </a:p>
          <a:p>
            <a:pPr indent="0" lvl="0" marL="0" marR="0" rtl="0" algn="l">
              <a:spcBef>
                <a:spcPts val="0"/>
              </a:spcBef>
              <a:spcAft>
                <a:spcPts val="0"/>
              </a:spcAft>
              <a:buNone/>
            </a:pPr>
            <a:r>
              <a:rPr lang="es-ES" sz="2400" u="sng">
                <a:solidFill>
                  <a:schemeClr val="dk1"/>
                </a:solidFill>
                <a:latin typeface="Calibri"/>
                <a:ea typeface="Calibri"/>
                <a:cs typeface="Calibri"/>
                <a:sym typeface="Calibri"/>
              </a:rPr>
              <a:t>Inconvenientes</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Menor conductividad térmica y eléctrica.</a:t>
            </a:r>
            <a:endParaRPr/>
          </a:p>
          <a:p>
            <a:pPr indent="-342900" lvl="0" marL="342900" marR="0" rtl="0" algn="l">
              <a:spcBef>
                <a:spcPts val="0"/>
              </a:spcBef>
              <a:spcAft>
                <a:spcPts val="0"/>
              </a:spcAft>
              <a:buClr>
                <a:schemeClr val="dk1"/>
              </a:buClr>
              <a:buSzPts val="2400"/>
              <a:buFont typeface="Arial"/>
              <a:buChar char="•"/>
            </a:pPr>
            <a:r>
              <a:rPr lang="es-ES" sz="2400">
                <a:solidFill>
                  <a:schemeClr val="dk1"/>
                </a:solidFill>
                <a:latin typeface="Calibri"/>
                <a:ea typeface="Calibri"/>
                <a:cs typeface="Calibri"/>
                <a:sym typeface="Calibri"/>
              </a:rPr>
              <a:t>Menos maleables y dúctiles.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27"/>
                                        </p:tgtEl>
                                        <p:attrNameLst>
                                          <p:attrName>style.visibility</p:attrName>
                                        </p:attrNameLst>
                                      </p:cBhvr>
                                      <p:to>
                                        <p:strVal val="visible"/>
                                      </p:to>
                                    </p:set>
                                    <p:animEffect filter="fade" transition="in">
                                      <p:cBhvr>
                                        <p:cTn dur="1000"/>
                                        <p:tgtEl>
                                          <p:spTgt spid="1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pic>
        <p:nvPicPr>
          <p:cNvPr id="584" name="Google Shape;584;p72"/>
          <p:cNvPicPr preferRelativeResize="0"/>
          <p:nvPr/>
        </p:nvPicPr>
        <p:blipFill rotWithShape="1">
          <a:blip r:embed="rId3">
            <a:alphaModFix/>
          </a:blip>
          <a:srcRect b="0" l="0" r="0" t="0"/>
          <a:stretch/>
        </p:blipFill>
        <p:spPr>
          <a:xfrm>
            <a:off x="-1333202" y="188640"/>
            <a:ext cx="10419011" cy="6627997"/>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pic>
        <p:nvPicPr>
          <p:cNvPr id="589" name="Google Shape;589;p73"/>
          <p:cNvPicPr preferRelativeResize="0"/>
          <p:nvPr/>
        </p:nvPicPr>
        <p:blipFill rotWithShape="1">
          <a:blip r:embed="rId3">
            <a:alphaModFix/>
          </a:blip>
          <a:srcRect b="0" l="0" r="0" t="0"/>
          <a:stretch/>
        </p:blipFill>
        <p:spPr>
          <a:xfrm>
            <a:off x="-2040036" y="116632"/>
            <a:ext cx="11163511" cy="6684053"/>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pic>
        <p:nvPicPr>
          <p:cNvPr id="594" name="Google Shape;594;p74"/>
          <p:cNvPicPr preferRelativeResize="0"/>
          <p:nvPr/>
        </p:nvPicPr>
        <p:blipFill rotWithShape="1">
          <a:blip r:embed="rId3">
            <a:alphaModFix/>
          </a:blip>
          <a:srcRect b="0" l="0" r="0" t="0"/>
          <a:stretch/>
        </p:blipFill>
        <p:spPr>
          <a:xfrm>
            <a:off x="-2064457" y="260648"/>
            <a:ext cx="11208457" cy="639278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nvSpPr>
        <p:spPr>
          <a:xfrm>
            <a:off x="683568" y="476672"/>
            <a:ext cx="7992888"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s-ES" sz="2800">
                <a:solidFill>
                  <a:schemeClr val="dk1"/>
                </a:solidFill>
                <a:latin typeface="Calibri"/>
                <a:ea typeface="Calibri"/>
                <a:cs typeface="Calibri"/>
                <a:sym typeface="Calibri"/>
              </a:rPr>
              <a:t>1.2. ESTRUCTURAS DE LAS ALEACIONES</a:t>
            </a:r>
            <a:endParaRPr/>
          </a:p>
        </p:txBody>
      </p:sp>
      <p:sp>
        <p:nvSpPr>
          <p:cNvPr id="133" name="Google Shape;133;p19"/>
          <p:cNvSpPr txBox="1"/>
          <p:nvPr/>
        </p:nvSpPr>
        <p:spPr>
          <a:xfrm>
            <a:off x="683568" y="1196752"/>
            <a:ext cx="7992888" cy="2677656"/>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400">
                <a:solidFill>
                  <a:schemeClr val="dk1"/>
                </a:solidFill>
                <a:latin typeface="Calibri"/>
                <a:ea typeface="Calibri"/>
                <a:cs typeface="Calibri"/>
                <a:sym typeface="Calibri"/>
              </a:rPr>
              <a:t>a) CRISTALES SIMPLES</a:t>
            </a:r>
            <a:r>
              <a:rPr lang="es-ES" sz="2400">
                <a:solidFill>
                  <a:schemeClr val="dk1"/>
                </a:solidFill>
                <a:latin typeface="Calibri"/>
                <a:ea typeface="Calibri"/>
                <a:cs typeface="Calibri"/>
                <a:sym typeface="Calibri"/>
              </a:rPr>
              <a:t>: están formados por </a:t>
            </a:r>
            <a:r>
              <a:rPr b="1" lang="es-ES" sz="2400">
                <a:solidFill>
                  <a:schemeClr val="dk1"/>
                </a:solidFill>
                <a:latin typeface="Calibri"/>
                <a:ea typeface="Calibri"/>
                <a:cs typeface="Calibri"/>
                <a:sym typeface="Calibri"/>
              </a:rPr>
              <a:t>los componentes A y B cristalizados por separado</a:t>
            </a:r>
            <a:r>
              <a:rPr lang="es-ES" sz="2400">
                <a:solidFill>
                  <a:schemeClr val="dk1"/>
                </a:solidFill>
                <a:latin typeface="Calibri"/>
                <a:ea typeface="Calibri"/>
                <a:cs typeface="Calibri"/>
                <a:sym typeface="Calibri"/>
              </a:rPr>
              <a:t>. Corresponden a disoluciones insolubles en estado sólido. La aleación se llama </a:t>
            </a:r>
            <a:r>
              <a:rPr b="1" lang="es-ES" sz="2400">
                <a:solidFill>
                  <a:schemeClr val="dk1"/>
                </a:solidFill>
                <a:latin typeface="Calibri"/>
                <a:ea typeface="Calibri"/>
                <a:cs typeface="Calibri"/>
                <a:sym typeface="Calibri"/>
              </a:rPr>
              <a:t>eutéctica</a:t>
            </a:r>
            <a:r>
              <a:rPr lang="es-ES" sz="2400">
                <a:solidFill>
                  <a:schemeClr val="dk1"/>
                </a:solidFill>
                <a:latin typeface="Calibri"/>
                <a:ea typeface="Calibri"/>
                <a:cs typeface="Calibri"/>
                <a:sym typeface="Calibri"/>
              </a:rPr>
              <a:t> (“funde bien”), porque dicha aleación funde a una temperatura más baja que cualquiera de sus componentes puros, y tiene poco interés industrial porque sus características mecánicas son pobres.</a:t>
            </a:r>
            <a:endParaRPr/>
          </a:p>
        </p:txBody>
      </p:sp>
      <p:sp>
        <p:nvSpPr>
          <p:cNvPr id="134" name="Google Shape;134;p19"/>
          <p:cNvSpPr txBox="1"/>
          <p:nvPr/>
        </p:nvSpPr>
        <p:spPr>
          <a:xfrm>
            <a:off x="683568" y="4145012"/>
            <a:ext cx="7992888" cy="2308324"/>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400">
                <a:solidFill>
                  <a:schemeClr val="dk1"/>
                </a:solidFill>
                <a:latin typeface="Calibri"/>
                <a:ea typeface="Calibri"/>
                <a:cs typeface="Calibri"/>
                <a:sym typeface="Calibri"/>
              </a:rPr>
              <a:t>b) CRISTALES DE COMPUESTOS QUÍMICOS</a:t>
            </a:r>
            <a:r>
              <a:rPr lang="es-ES" sz="2400">
                <a:solidFill>
                  <a:schemeClr val="dk1"/>
                </a:solidFill>
                <a:latin typeface="Calibri"/>
                <a:ea typeface="Calibri"/>
                <a:cs typeface="Calibri"/>
                <a:sym typeface="Calibri"/>
              </a:rPr>
              <a:t>: están formados por componentes con cierta afinidad química (uno electropositivo y otro electronegativo) y con la proporción adecuada. Cada cristal está formado del compuesto químico (AB), no siendo posible distinguir en él los componentes originales.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par>
                          <p:cTn fill="hold">
                            <p:stCondLst>
                              <p:cond delay="2000"/>
                            </p:stCondLst>
                            <p:childTnLst>
                              <p:par>
                                <p:cTn fill="hold" nodeType="afterEffect" presetClass="entr" presetID="10" presetSubtype="0">
                                  <p:stCondLst>
                                    <p:cond delay="100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0"/>
          <p:cNvSpPr txBox="1"/>
          <p:nvPr/>
        </p:nvSpPr>
        <p:spPr>
          <a:xfrm>
            <a:off x="683568" y="764704"/>
            <a:ext cx="7992888" cy="4154984"/>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400">
                <a:solidFill>
                  <a:schemeClr val="dk1"/>
                </a:solidFill>
                <a:latin typeface="Calibri"/>
                <a:ea typeface="Calibri"/>
                <a:cs typeface="Calibri"/>
                <a:sym typeface="Calibri"/>
              </a:rPr>
              <a:t>c) CRISTALES DE SOLUCIÓN SÓLIDA</a:t>
            </a:r>
            <a:r>
              <a:rPr lang="es-ES" sz="2400">
                <a:solidFill>
                  <a:schemeClr val="dk1"/>
                </a:solidFill>
                <a:latin typeface="Calibri"/>
                <a:ea typeface="Calibri"/>
                <a:cs typeface="Calibri"/>
                <a:sym typeface="Calibri"/>
              </a:rPr>
              <a:t>: se da cuando no existe afinidad química entre los componentes aleados y se mezclan en una misma red cristalográfica. Generalmente el metal base conserva su propia red cristalina y hace de disolvente, mientras que el otro elemento (soluto) incorpora sus átomo a dicha red.</a:t>
            </a:r>
            <a:endParaRPr/>
          </a:p>
          <a:p>
            <a:pPr indent="0" lvl="0" marL="0" marR="0" rtl="0" algn="l">
              <a:spcBef>
                <a:spcPts val="0"/>
              </a:spcBef>
              <a:spcAft>
                <a:spcPts val="0"/>
              </a:spcAft>
              <a:buNone/>
            </a:pPr>
            <a:r>
              <a:rPr lang="es-ES" sz="2400">
                <a:solidFill>
                  <a:schemeClr val="dk1"/>
                </a:solidFill>
                <a:latin typeface="Calibri"/>
                <a:ea typeface="Calibri"/>
                <a:cs typeface="Calibri"/>
                <a:sym typeface="Calibri"/>
              </a:rPr>
              <a:t>Pueden darse los siguientes casos:</a:t>
            </a:r>
            <a:endParaRPr/>
          </a:p>
          <a:p>
            <a:pPr indent="-342900" lvl="0" marL="342900" marR="0" rtl="0" algn="l">
              <a:spcBef>
                <a:spcPts val="0"/>
              </a:spcBef>
              <a:spcAft>
                <a:spcPts val="0"/>
              </a:spcAft>
              <a:buClr>
                <a:schemeClr val="dk1"/>
              </a:buClr>
              <a:buSzPts val="2400"/>
              <a:buFont typeface="Arial"/>
              <a:buChar char="•"/>
            </a:pPr>
            <a:r>
              <a:rPr b="1" lang="es-ES" sz="2400">
                <a:solidFill>
                  <a:schemeClr val="dk1"/>
                </a:solidFill>
                <a:latin typeface="Calibri"/>
                <a:ea typeface="Calibri"/>
                <a:cs typeface="Calibri"/>
                <a:sym typeface="Calibri"/>
              </a:rPr>
              <a:t>Solubilidad total</a:t>
            </a:r>
            <a:r>
              <a:rPr lang="es-ES" sz="2400">
                <a:solidFill>
                  <a:schemeClr val="dk1"/>
                </a:solidFill>
                <a:latin typeface="Calibri"/>
                <a:ea typeface="Calibri"/>
                <a:cs typeface="Calibri"/>
                <a:sym typeface="Calibri"/>
              </a:rPr>
              <a:t>: cuando se forma para cualquier proporción de los componentes.</a:t>
            </a:r>
            <a:endParaRPr/>
          </a:p>
          <a:p>
            <a:pPr indent="-342900" lvl="0" marL="342900" marR="0" rtl="0" algn="l">
              <a:spcBef>
                <a:spcPts val="0"/>
              </a:spcBef>
              <a:spcAft>
                <a:spcPts val="0"/>
              </a:spcAft>
              <a:buClr>
                <a:schemeClr val="dk1"/>
              </a:buClr>
              <a:buSzPts val="2400"/>
              <a:buFont typeface="Arial"/>
              <a:buChar char="•"/>
            </a:pPr>
            <a:r>
              <a:rPr b="1" lang="es-ES" sz="2400">
                <a:solidFill>
                  <a:schemeClr val="dk1"/>
                </a:solidFill>
                <a:latin typeface="Calibri"/>
                <a:ea typeface="Calibri"/>
                <a:cs typeface="Calibri"/>
                <a:sym typeface="Calibri"/>
              </a:rPr>
              <a:t>Solubilidad parcial</a:t>
            </a:r>
            <a:r>
              <a:rPr lang="es-ES" sz="2400">
                <a:solidFill>
                  <a:schemeClr val="dk1"/>
                </a:solidFill>
                <a:latin typeface="Calibri"/>
                <a:ea typeface="Calibri"/>
                <a:cs typeface="Calibri"/>
                <a:sym typeface="Calibri"/>
              </a:rPr>
              <a:t>: si el disolvente solo admite una proporción determinada de soluto y el exceso queda en forma de metal puro.</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nvSpPr>
        <p:spPr>
          <a:xfrm>
            <a:off x="683568" y="764704"/>
            <a:ext cx="7992888" cy="3046988"/>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s-ES" sz="2400">
                <a:solidFill>
                  <a:schemeClr val="dk1"/>
                </a:solidFill>
                <a:latin typeface="Calibri"/>
                <a:ea typeface="Calibri"/>
                <a:cs typeface="Calibri"/>
                <a:sym typeface="Calibri"/>
              </a:rPr>
              <a:t>Dependiendo de la disposición del disolvente y el soluto podemos encontrar:</a:t>
            </a:r>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a:p>
            <a:pPr indent="0" lvl="0" marL="0" marR="0" rtl="0" algn="just">
              <a:spcBef>
                <a:spcPts val="0"/>
              </a:spcBef>
              <a:spcAft>
                <a:spcPts val="0"/>
              </a:spcAft>
              <a:buNone/>
            </a:pPr>
            <a:r>
              <a:rPr b="1" lang="es-ES" sz="2400">
                <a:solidFill>
                  <a:schemeClr val="dk1"/>
                </a:solidFill>
                <a:latin typeface="Calibri"/>
                <a:ea typeface="Calibri"/>
                <a:cs typeface="Calibri"/>
                <a:sym typeface="Calibri"/>
              </a:rPr>
              <a:t>Soluciones sólidas por sustitución</a:t>
            </a:r>
            <a:r>
              <a:rPr lang="es-ES" sz="2400">
                <a:solidFill>
                  <a:schemeClr val="dk1"/>
                </a:solidFill>
                <a:latin typeface="Calibri"/>
                <a:ea typeface="Calibri"/>
                <a:cs typeface="Calibri"/>
                <a:sym typeface="Calibri"/>
              </a:rPr>
              <a:t>: se forman cuando los átomos de metal base y de los aleantes (soluto) son semejantes (radios atómicos, estructura electrónica, misma estructura cristalina) y pueden ocupar indistintamente la estructura reticular.</a:t>
            </a:r>
            <a:endParaRPr/>
          </a:p>
        </p:txBody>
      </p:sp>
      <p:pic>
        <p:nvPicPr>
          <p:cNvPr id="145" name="Google Shape;145;p21"/>
          <p:cNvPicPr preferRelativeResize="0"/>
          <p:nvPr/>
        </p:nvPicPr>
        <p:blipFill rotWithShape="1">
          <a:blip r:embed="rId3">
            <a:alphaModFix/>
          </a:blip>
          <a:srcRect b="0" l="0" r="0" t="0"/>
          <a:stretch/>
        </p:blipFill>
        <p:spPr>
          <a:xfrm>
            <a:off x="3995936" y="3482222"/>
            <a:ext cx="3528392" cy="301873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